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9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  <p:embeddedFont>
      <p:font typeface="Poppins"/>
      <p:regular r:id="rId40"/>
      <p:bold r:id="rId41"/>
      <p:italic r:id="rId42"/>
      <p:boldItalic r:id="rId43"/>
    </p:embeddedFont>
    <p:embeddedFont>
      <p:font typeface="Roboto Light"/>
      <p:regular r:id="rId44"/>
      <p:bold r:id="rId45"/>
      <p:italic r:id="rId46"/>
      <p:boldItalic r:id="rId47"/>
    </p:embeddedFont>
    <p:embeddedFont>
      <p:font typeface="Poppins SemiBold"/>
      <p:regular r:id="rId48"/>
      <p:bold r:id="rId49"/>
      <p:italic r:id="rId50"/>
      <p:boldItalic r:id="rId51"/>
    </p:embeddedFont>
    <p:embeddedFont>
      <p:font typeface="Helvetica Neue Light"/>
      <p:regular r:id="rId52"/>
      <p:bold r:id="rId53"/>
      <p:italic r:id="rId54"/>
      <p:boldItalic r:id="rId55"/>
    </p:embeddedFont>
    <p:embeddedFont>
      <p:font typeface="Open Sans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844FBD6-6CC8-43EC-939A-31507541565F}">
  <a:tblStyle styleId="{F844FBD6-6CC8-43EC-939A-31507541565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D2A2C7E-8858-441C-BF59-B8DDF83C43A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regular.fntdata"/><Relationship Id="rId42" Type="http://schemas.openxmlformats.org/officeDocument/2006/relationships/font" Target="fonts/Poppins-italic.fntdata"/><Relationship Id="rId41" Type="http://schemas.openxmlformats.org/officeDocument/2006/relationships/font" Target="fonts/Poppins-bold.fntdata"/><Relationship Id="rId44" Type="http://schemas.openxmlformats.org/officeDocument/2006/relationships/font" Target="fonts/RobotoLight-regular.fntdata"/><Relationship Id="rId43" Type="http://schemas.openxmlformats.org/officeDocument/2006/relationships/font" Target="fonts/Poppins-boldItalic.fntdata"/><Relationship Id="rId46" Type="http://schemas.openxmlformats.org/officeDocument/2006/relationships/font" Target="fonts/RobotoLight-italic.fntdata"/><Relationship Id="rId45" Type="http://schemas.openxmlformats.org/officeDocument/2006/relationships/font" Target="fonts/Roboto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oppinsSemiBold-regular.fntdata"/><Relationship Id="rId47" Type="http://schemas.openxmlformats.org/officeDocument/2006/relationships/font" Target="fonts/RobotoLight-boldItalic.fntdata"/><Relationship Id="rId49" Type="http://schemas.openxmlformats.org/officeDocument/2006/relationships/font" Target="fonts/Poppins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Roboto-bold.fntdata"/><Relationship Id="rId36" Type="http://schemas.openxmlformats.org/officeDocument/2006/relationships/font" Target="fonts/Roboto-regular.fntdata"/><Relationship Id="rId39" Type="http://schemas.openxmlformats.org/officeDocument/2006/relationships/font" Target="fonts/Roboto-boldItalic.fntdata"/><Relationship Id="rId38" Type="http://schemas.openxmlformats.org/officeDocument/2006/relationships/font" Target="fonts/Roboto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oppinsSemiBold-boldItalic.fntdata"/><Relationship Id="rId50" Type="http://schemas.openxmlformats.org/officeDocument/2006/relationships/font" Target="fonts/PoppinsSemiBold-italic.fntdata"/><Relationship Id="rId53" Type="http://schemas.openxmlformats.org/officeDocument/2006/relationships/font" Target="fonts/HelveticaNeueLight-bold.fntdata"/><Relationship Id="rId52" Type="http://schemas.openxmlformats.org/officeDocument/2006/relationships/font" Target="fonts/HelveticaNeueLight-regular.fntdata"/><Relationship Id="rId11" Type="http://schemas.openxmlformats.org/officeDocument/2006/relationships/slide" Target="slides/slide6.xml"/><Relationship Id="rId55" Type="http://schemas.openxmlformats.org/officeDocument/2006/relationships/font" Target="fonts/HelveticaNeueLight-boldItalic.fntdata"/><Relationship Id="rId10" Type="http://schemas.openxmlformats.org/officeDocument/2006/relationships/slide" Target="slides/slide5.xml"/><Relationship Id="rId54" Type="http://schemas.openxmlformats.org/officeDocument/2006/relationships/font" Target="fonts/HelveticaNeueLight-italic.fntdata"/><Relationship Id="rId13" Type="http://schemas.openxmlformats.org/officeDocument/2006/relationships/slide" Target="slides/slide8.xml"/><Relationship Id="rId57" Type="http://schemas.openxmlformats.org/officeDocument/2006/relationships/font" Target="fonts/OpenSans-bold.fntdata"/><Relationship Id="rId12" Type="http://schemas.openxmlformats.org/officeDocument/2006/relationships/slide" Target="slides/slide7.xml"/><Relationship Id="rId56" Type="http://schemas.openxmlformats.org/officeDocument/2006/relationships/font" Target="fonts/OpenSans-regular.fntdata"/><Relationship Id="rId15" Type="http://schemas.openxmlformats.org/officeDocument/2006/relationships/slide" Target="slides/slide10.xml"/><Relationship Id="rId59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58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0d6262f316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0d6262f316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1471c3e3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1471c3e3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31471c3e36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31471c3e36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1471c3e36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31471c3e36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f3c866416d_0_19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f3c866416d_0_1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9c5fb4686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9c5fb4686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e4fd74858e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2e4fd74858e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1799b2932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1799b2932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9c5fb4686c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9c5fb4686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2e4fd74858e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2e4fd74858e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d59b6e1166_0_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2d59b6e1166_0_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d59b6e1166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d59b6e1166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d59b6e1166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d59b6e1166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e4fd74858e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2e4fd74858e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3c866416d_0_25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3" name="Google Shape;573;gf3c866416d_0_25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f3c866416d_0_22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f3c866416d_0_2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e4fd74858e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2e4fd74858e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d59b6e116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d59b6e116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2d59b6e11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2d59b6e11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2d59b6e116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2d59b6e116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d59b6e116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d59b6e116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9c5fb4686c_0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19c5fb4686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f3c866416d_0_179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f3c866416d_0_17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9c5fb4686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9c5fb4686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d59b6e116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d59b6e116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d59b6e1166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d59b6e1166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d59b6e116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d59b6e116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f3c866416d_0_17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f3c866416d_0_17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f3c866416d_0_18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f3c866416d_0_1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f3c866416d_0_18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f3c866416d_0_1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14.jpg"/><Relationship Id="rId5" Type="http://schemas.openxmlformats.org/officeDocument/2006/relationships/image" Target="../media/image3.png"/><Relationship Id="rId6" Type="http://schemas.openxmlformats.org/officeDocument/2006/relationships/image" Target="../media/image32.jpg"/><Relationship Id="rId7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5.jpg"/><Relationship Id="rId4" Type="http://schemas.openxmlformats.org/officeDocument/2006/relationships/image" Target="../media/image1.png"/><Relationship Id="rId5" Type="http://schemas.openxmlformats.org/officeDocument/2006/relationships/image" Target="../media/image27.jpg"/><Relationship Id="rId6" Type="http://schemas.openxmlformats.org/officeDocument/2006/relationships/image" Target="../media/image2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3.jpg"/><Relationship Id="rId4" Type="http://schemas.openxmlformats.org/officeDocument/2006/relationships/image" Target="../media/image10.png"/><Relationship Id="rId5" Type="http://schemas.openxmlformats.org/officeDocument/2006/relationships/image" Target="../media/image1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5.jpg"/><Relationship Id="rId4" Type="http://schemas.openxmlformats.org/officeDocument/2006/relationships/image" Target="../media/image17.jpg"/><Relationship Id="rId5" Type="http://schemas.openxmlformats.org/officeDocument/2006/relationships/image" Target="../media/image24.png"/><Relationship Id="rId6" Type="http://schemas.openxmlformats.org/officeDocument/2006/relationships/image" Target="../media/image16.jpg"/><Relationship Id="rId7" Type="http://schemas.openxmlformats.org/officeDocument/2006/relationships/image" Target="../media/image33.jpg"/><Relationship Id="rId8" Type="http://schemas.openxmlformats.org/officeDocument/2006/relationships/image" Target="../media/image3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0E3954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0" l="3122" r="3122" t="0"/>
          <a:stretch/>
        </p:blipFill>
        <p:spPr>
          <a:xfrm>
            <a:off x="-1" y="0"/>
            <a:ext cx="4822200" cy="5143500"/>
          </a:xfrm>
          <a:prstGeom prst="flowChartDelay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title"/>
          </p:nvPr>
        </p:nvSpPr>
        <p:spPr>
          <a:xfrm>
            <a:off x="5206350" y="1765525"/>
            <a:ext cx="35874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206350" y="3059400"/>
            <a:ext cx="312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349500" y="276450"/>
            <a:ext cx="84450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>
  <p:cSld name="TITLE_ONLY_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avec cercle">
  <p:cSld name="TITLE_ONLY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2">
            <a:alphaModFix/>
          </a:blip>
          <a:srcRect b="19114" l="59819" r="2858" t="14536"/>
          <a:stretch/>
        </p:blipFill>
        <p:spPr>
          <a:xfrm>
            <a:off x="5497400" y="-367950"/>
            <a:ext cx="5031900" cy="5031900"/>
          </a:xfrm>
          <a:prstGeom prst="donut">
            <a:avLst>
              <a:gd fmla="val 21739" name="adj"/>
            </a:avLst>
          </a:prstGeom>
          <a:noFill/>
          <a:ln>
            <a:noFill/>
          </a:ln>
        </p:spPr>
      </p:pic>
      <p:sp>
        <p:nvSpPr>
          <p:cNvPr id="65" name="Google Shape;65;p13"/>
          <p:cNvSpPr/>
          <p:nvPr/>
        </p:nvSpPr>
        <p:spPr>
          <a:xfrm>
            <a:off x="5497390" y="-367961"/>
            <a:ext cx="5032200" cy="5032200"/>
          </a:xfrm>
          <a:prstGeom prst="donut">
            <a:avLst>
              <a:gd fmla="val 21838" name="adj"/>
            </a:avLst>
          </a:prstGeom>
          <a:gradFill>
            <a:gsLst>
              <a:gs pos="0">
                <a:srgbClr val="FF6633"/>
              </a:gs>
              <a:gs pos="19000">
                <a:srgbClr val="FF6633"/>
              </a:gs>
              <a:gs pos="100000">
                <a:srgbClr val="FF9933"/>
              </a:gs>
            </a:gsLst>
            <a:lin ang="2698631" scaled="0"/>
          </a:gra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6" name="Google Shape;66;p13"/>
          <p:cNvSpPr txBox="1"/>
          <p:nvPr>
            <p:ph type="title"/>
          </p:nvPr>
        </p:nvSpPr>
        <p:spPr>
          <a:xfrm>
            <a:off x="349500" y="276450"/>
            <a:ext cx="84450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1" type="body"/>
          </p:nvPr>
        </p:nvSpPr>
        <p:spPr>
          <a:xfrm>
            <a:off x="454375" y="1874250"/>
            <a:ext cx="4740000" cy="11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us">
  <p:cSld name="ONE_COLUM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70" name="Google Shape;70;p14"/>
          <p:cNvCxnSpPr/>
          <p:nvPr/>
        </p:nvCxnSpPr>
        <p:spPr>
          <a:xfrm>
            <a:off x="729975" y="2255906"/>
            <a:ext cx="8268600" cy="0"/>
          </a:xfrm>
          <a:prstGeom prst="straightConnector1">
            <a:avLst/>
          </a:prstGeom>
          <a:noFill/>
          <a:ln cap="flat" cmpd="sng" w="9525">
            <a:solidFill>
              <a:srgbClr val="00565F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1" name="Google Shape;71;p14"/>
          <p:cNvSpPr/>
          <p:nvPr/>
        </p:nvSpPr>
        <p:spPr>
          <a:xfrm>
            <a:off x="313875" y="2072579"/>
            <a:ext cx="929100" cy="332700"/>
          </a:xfrm>
          <a:prstGeom prst="rect">
            <a:avLst/>
          </a:prstGeom>
          <a:solidFill>
            <a:srgbClr val="0F39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105000" y="1821126"/>
            <a:ext cx="396600" cy="396000"/>
          </a:xfrm>
          <a:prstGeom prst="ellipse">
            <a:avLst/>
          </a:prstGeom>
          <a:solidFill>
            <a:srgbClr val="F497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000" y="1908706"/>
            <a:ext cx="2286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/>
          <p:nvPr/>
        </p:nvSpPr>
        <p:spPr>
          <a:xfrm>
            <a:off x="2195972" y="2026975"/>
            <a:ext cx="1049400" cy="423900"/>
          </a:xfrm>
          <a:prstGeom prst="rect">
            <a:avLst/>
          </a:prstGeom>
          <a:solidFill>
            <a:srgbClr val="0F39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1927453" y="1778526"/>
            <a:ext cx="396600" cy="396000"/>
          </a:xfrm>
          <a:prstGeom prst="ellipse">
            <a:avLst/>
          </a:prstGeom>
          <a:solidFill>
            <a:srgbClr val="FF66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1453" y="1862131"/>
            <a:ext cx="2286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/>
          <p:nvPr/>
        </p:nvSpPr>
        <p:spPr>
          <a:xfrm>
            <a:off x="4122435" y="2026975"/>
            <a:ext cx="1049400" cy="423900"/>
          </a:xfrm>
          <a:prstGeom prst="rect">
            <a:avLst/>
          </a:prstGeom>
          <a:solidFill>
            <a:srgbClr val="0F39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3857906" y="1778526"/>
            <a:ext cx="396600" cy="396000"/>
          </a:xfrm>
          <a:prstGeom prst="ellipse">
            <a:avLst/>
          </a:prstGeom>
          <a:solidFill>
            <a:srgbClr val="85C8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7956" y="1848276"/>
            <a:ext cx="256500" cy="256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/>
          <p:nvPr/>
        </p:nvSpPr>
        <p:spPr>
          <a:xfrm>
            <a:off x="6048899" y="2072579"/>
            <a:ext cx="929100" cy="332700"/>
          </a:xfrm>
          <a:prstGeom prst="rect">
            <a:avLst/>
          </a:prstGeom>
          <a:solidFill>
            <a:srgbClr val="0F39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5788359" y="1821126"/>
            <a:ext cx="396600" cy="396000"/>
          </a:xfrm>
          <a:prstGeom prst="ellipse">
            <a:avLst/>
          </a:prstGeom>
          <a:solidFill>
            <a:srgbClr val="F497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72359" y="1908706"/>
            <a:ext cx="2286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/>
          <p:nvPr/>
        </p:nvSpPr>
        <p:spPr>
          <a:xfrm>
            <a:off x="7854796" y="2072579"/>
            <a:ext cx="929100" cy="332700"/>
          </a:xfrm>
          <a:prstGeom prst="rect">
            <a:avLst/>
          </a:prstGeom>
          <a:solidFill>
            <a:srgbClr val="0F39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4"/>
          <p:cNvSpPr/>
          <p:nvPr/>
        </p:nvSpPr>
        <p:spPr>
          <a:xfrm>
            <a:off x="7610813" y="1821126"/>
            <a:ext cx="396600" cy="396000"/>
          </a:xfrm>
          <a:prstGeom prst="ellipse">
            <a:avLst/>
          </a:prstGeom>
          <a:solidFill>
            <a:srgbClr val="F497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94813" y="1908706"/>
            <a:ext cx="2286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 txBox="1"/>
          <p:nvPr/>
        </p:nvSpPr>
        <p:spPr>
          <a:xfrm>
            <a:off x="257400" y="2531850"/>
            <a:ext cx="16101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Texte</a:t>
            </a:r>
            <a:endParaRPr sz="1000"/>
          </a:p>
        </p:txBody>
      </p:sp>
      <p:sp>
        <p:nvSpPr>
          <p:cNvPr id="87" name="Google Shape;87;p14"/>
          <p:cNvSpPr txBox="1"/>
          <p:nvPr/>
        </p:nvSpPr>
        <p:spPr>
          <a:xfrm>
            <a:off x="2034375" y="2531850"/>
            <a:ext cx="18234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Texte</a:t>
            </a:r>
            <a:endParaRPr i="1" sz="1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8" name="Google Shape;88;p14"/>
          <p:cNvSpPr txBox="1"/>
          <p:nvPr/>
        </p:nvSpPr>
        <p:spPr>
          <a:xfrm>
            <a:off x="3963176" y="2531850"/>
            <a:ext cx="16410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Texte</a:t>
            </a:r>
            <a:endParaRPr i="1" sz="1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9" name="Google Shape;89;p14"/>
          <p:cNvSpPr txBox="1"/>
          <p:nvPr/>
        </p:nvSpPr>
        <p:spPr>
          <a:xfrm>
            <a:off x="5847550" y="2531850"/>
            <a:ext cx="1823400" cy="14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Texte</a:t>
            </a:r>
            <a:endParaRPr i="1" sz="1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0" name="Google Shape;90;p14"/>
          <p:cNvSpPr txBox="1"/>
          <p:nvPr/>
        </p:nvSpPr>
        <p:spPr>
          <a:xfrm>
            <a:off x="7699825" y="2531850"/>
            <a:ext cx="15654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Texte</a:t>
            </a:r>
            <a:endParaRPr i="1" sz="1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91" name="Google Shape;91;p14"/>
          <p:cNvSpPr txBox="1"/>
          <p:nvPr>
            <p:ph type="title"/>
          </p:nvPr>
        </p:nvSpPr>
        <p:spPr>
          <a:xfrm>
            <a:off x="349500" y="276450"/>
            <a:ext cx="84450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5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b="1" sz="4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/>
          <p:nvPr>
            <p:ph idx="2" type="pic"/>
          </p:nvPr>
        </p:nvSpPr>
        <p:spPr>
          <a:xfrm>
            <a:off x="18925" y="0"/>
            <a:ext cx="3663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8" name="Google Shape;98;p16"/>
          <p:cNvSpPr txBox="1"/>
          <p:nvPr/>
        </p:nvSpPr>
        <p:spPr>
          <a:xfrm>
            <a:off x="4606304" y="728272"/>
            <a:ext cx="4266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1D2828"/>
              </a:buClr>
              <a:buSzPts val="3800"/>
              <a:buFont typeface="Montserrat"/>
              <a:buNone/>
            </a:pPr>
            <a:r>
              <a:rPr b="1" lang="en-GB" sz="3000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rPr>
              <a:t>Titre</a:t>
            </a:r>
            <a:endParaRPr b="1" i="0" sz="3000" u="none" cap="none" strike="noStrike">
              <a:solidFill>
                <a:srgbClr val="1D282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9" name="Google Shape;99;p16"/>
          <p:cNvSpPr/>
          <p:nvPr/>
        </p:nvSpPr>
        <p:spPr>
          <a:xfrm>
            <a:off x="4596492" y="2180172"/>
            <a:ext cx="3517500" cy="21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C4C"/>
              </a:buClr>
              <a:buSzPts val="1100"/>
              <a:buFont typeface="Open Sans"/>
              <a:buNone/>
            </a:pPr>
            <a:r>
              <a:rPr lang="en-GB" sz="1200">
                <a:solidFill>
                  <a:srgbClr val="1D2626"/>
                </a:solidFill>
                <a:latin typeface="Roboto"/>
                <a:ea typeface="Roboto"/>
                <a:cs typeface="Roboto"/>
                <a:sym typeface="Roboto"/>
              </a:rPr>
              <a:t>Texte</a:t>
            </a:r>
            <a:endParaRPr sz="1200">
              <a:solidFill>
                <a:srgbClr val="1D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C4C"/>
              </a:buClr>
              <a:buSzPts val="1100"/>
              <a:buFont typeface="Open Sans"/>
              <a:buNone/>
            </a:pPr>
            <a:r>
              <a:t/>
            </a:r>
            <a:endParaRPr sz="1200">
              <a:solidFill>
                <a:srgbClr val="1D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C4C"/>
              </a:buClr>
              <a:buSzPts val="1100"/>
              <a:buFont typeface="Open Sans"/>
              <a:buNone/>
            </a:pPr>
            <a:r>
              <a:t/>
            </a:r>
            <a:endParaRPr sz="1200">
              <a:solidFill>
                <a:srgbClr val="1D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Équipe Esplanade 1/4">
  <p:cSld name="TITLE_AND_BODY_3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9"/>
          <p:cNvGrpSpPr/>
          <p:nvPr/>
        </p:nvGrpSpPr>
        <p:grpSpPr>
          <a:xfrm>
            <a:off x="1035717" y="2266854"/>
            <a:ext cx="2443800" cy="512396"/>
            <a:chOff x="-3" y="2234237"/>
            <a:chExt cx="2443800" cy="512396"/>
          </a:xfrm>
        </p:grpSpPr>
        <p:sp>
          <p:nvSpPr>
            <p:cNvPr id="107" name="Google Shape;107;p19"/>
            <p:cNvSpPr txBox="1"/>
            <p:nvPr/>
          </p:nvSpPr>
          <p:spPr>
            <a:xfrm>
              <a:off x="-3" y="2234237"/>
              <a:ext cx="24438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8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Luc Tousignant</a:t>
              </a:r>
              <a:endParaRPr b="1" i="0" sz="18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08" name="Google Shape;108;p19"/>
            <p:cNvSpPr/>
            <p:nvPr/>
          </p:nvSpPr>
          <p:spPr>
            <a:xfrm>
              <a:off x="70347" y="2557333"/>
              <a:ext cx="2239200" cy="18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DIRECTEUR GÉNÉRAL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" name="Google Shape;109;p19"/>
          <p:cNvGrpSpPr/>
          <p:nvPr/>
        </p:nvGrpSpPr>
        <p:grpSpPr>
          <a:xfrm>
            <a:off x="3353734" y="2314511"/>
            <a:ext cx="2953500" cy="512400"/>
            <a:chOff x="6764600" y="2301412"/>
            <a:chExt cx="2953500" cy="512400"/>
          </a:xfrm>
        </p:grpSpPr>
        <p:sp>
          <p:nvSpPr>
            <p:cNvPr id="110" name="Google Shape;110;p19"/>
            <p:cNvSpPr txBox="1"/>
            <p:nvPr/>
          </p:nvSpPr>
          <p:spPr>
            <a:xfrm>
              <a:off x="7002225" y="2301412"/>
              <a:ext cx="25662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8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Anick Charbonneau</a:t>
              </a:r>
              <a:endParaRPr b="1" i="0" sz="18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11" name="Google Shape;111;p19"/>
            <p:cNvSpPr/>
            <p:nvPr/>
          </p:nvSpPr>
          <p:spPr>
            <a:xfrm>
              <a:off x="6764600" y="2624512"/>
              <a:ext cx="2953500" cy="18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DIRECTRICE GÉNÉRALE ADJOINTE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2" name="Google Shape;112;p19"/>
          <p:cNvGrpSpPr/>
          <p:nvPr/>
        </p:nvGrpSpPr>
        <p:grpSpPr>
          <a:xfrm>
            <a:off x="1869965" y="4350122"/>
            <a:ext cx="2443725" cy="512550"/>
            <a:chOff x="3014858" y="7208463"/>
            <a:chExt cx="6516600" cy="1366801"/>
          </a:xfrm>
        </p:grpSpPr>
        <p:sp>
          <p:nvSpPr>
            <p:cNvPr id="113" name="Google Shape;113;p19"/>
            <p:cNvSpPr txBox="1"/>
            <p:nvPr/>
          </p:nvSpPr>
          <p:spPr>
            <a:xfrm>
              <a:off x="3014858" y="7208463"/>
              <a:ext cx="65166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8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Kim Fontaine</a:t>
              </a:r>
              <a:endParaRPr b="1" i="0" sz="18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14" name="Google Shape;114;p19"/>
            <p:cNvSpPr/>
            <p:nvPr/>
          </p:nvSpPr>
          <p:spPr>
            <a:xfrm>
              <a:off x="3287706" y="8070364"/>
              <a:ext cx="59709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CHARGÉE DE LA MOBILISATION ET DES RELATIONS AVEC LA COMMUNAUTÉ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15" name="Google Shape;11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17280" y="3001196"/>
            <a:ext cx="1349100" cy="13491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16" name="Google Shape;116;p19"/>
          <p:cNvGrpSpPr/>
          <p:nvPr/>
        </p:nvGrpSpPr>
        <p:grpSpPr>
          <a:xfrm>
            <a:off x="6231020" y="702150"/>
            <a:ext cx="2443800" cy="2148252"/>
            <a:chOff x="11474397" y="-1710885"/>
            <a:chExt cx="2443800" cy="2148252"/>
          </a:xfrm>
        </p:grpSpPr>
        <p:sp>
          <p:nvSpPr>
            <p:cNvPr id="117" name="Google Shape;117;p19"/>
            <p:cNvSpPr txBox="1"/>
            <p:nvPr/>
          </p:nvSpPr>
          <p:spPr>
            <a:xfrm>
              <a:off x="11474397" y="-98538"/>
              <a:ext cx="24438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9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Rosalie Readman</a:t>
              </a:r>
              <a:endParaRPr b="1" i="0" sz="19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18" name="Google Shape;118;p19"/>
            <p:cNvSpPr/>
            <p:nvPr/>
          </p:nvSpPr>
          <p:spPr>
            <a:xfrm>
              <a:off x="11576672" y="248067"/>
              <a:ext cx="2239200" cy="18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DIRECTRICE DES PARTENARIATS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19" name="Google Shape;119;p19"/>
            <p:cNvPicPr preferRelativeResize="0"/>
            <p:nvPr/>
          </p:nvPicPr>
          <p:blipFill rotWithShape="1">
            <a:blip r:embed="rId3">
              <a:alphaModFix/>
            </a:blip>
            <a:srcRect b="10809" l="7158" r="17963" t="0"/>
            <a:stretch/>
          </p:blipFill>
          <p:spPr>
            <a:xfrm>
              <a:off x="11842427" y="-1710885"/>
              <a:ext cx="1501200" cy="15012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descr="Une image contenant personne, homme, intérieur&#10;&#10;Description générée automatiquement" id="120" name="Google Shape;120;p19"/>
          <p:cNvPicPr preferRelativeResize="0"/>
          <p:nvPr/>
        </p:nvPicPr>
        <p:blipFill rotWithShape="1">
          <a:blip r:embed="rId4">
            <a:alphaModFix/>
          </a:blip>
          <a:srcRect b="19419" l="0" r="0" t="10801"/>
          <a:stretch/>
        </p:blipFill>
        <p:spPr>
          <a:xfrm>
            <a:off x="1596748" y="778166"/>
            <a:ext cx="1378800" cy="14421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4775" y="778175"/>
            <a:ext cx="1451400" cy="144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501300" y="105150"/>
            <a:ext cx="82992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1D2828"/>
              </a:buClr>
              <a:buSzPts val="3800"/>
              <a:buFont typeface="Montserrat"/>
              <a:buNone/>
            </a:pPr>
            <a:r>
              <a:rPr b="1" i="0" lang="en-GB" sz="3000" u="none" cap="none" strike="noStrike">
                <a:latin typeface="Poppins"/>
                <a:ea typeface="Poppins"/>
                <a:cs typeface="Poppins"/>
                <a:sym typeface="Poppins"/>
              </a:rPr>
              <a:t>Équipe Esplanade </a:t>
            </a:r>
            <a:endParaRPr b="1" i="0" sz="3000" u="none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23" name="Google Shape;123;p19"/>
          <p:cNvGrpSpPr/>
          <p:nvPr/>
        </p:nvGrpSpPr>
        <p:grpSpPr>
          <a:xfrm>
            <a:off x="4945253" y="4363047"/>
            <a:ext cx="2443725" cy="532200"/>
            <a:chOff x="1968958" y="7005263"/>
            <a:chExt cx="6516600" cy="1419201"/>
          </a:xfrm>
        </p:grpSpPr>
        <p:sp>
          <p:nvSpPr>
            <p:cNvPr id="124" name="Google Shape;124;p19"/>
            <p:cNvSpPr txBox="1"/>
            <p:nvPr/>
          </p:nvSpPr>
          <p:spPr>
            <a:xfrm>
              <a:off x="1968958" y="7005263"/>
              <a:ext cx="65166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lang="en-GB" sz="1800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Lauriane Simon</a:t>
              </a:r>
              <a:endParaRPr b="1" i="0" sz="18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25" name="Google Shape;125;p19"/>
            <p:cNvSpPr/>
            <p:nvPr/>
          </p:nvSpPr>
          <p:spPr>
            <a:xfrm>
              <a:off x="2163639" y="7919564"/>
              <a:ext cx="59709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CHARGÉE DE</a:t>
              </a: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 PROGRAMMATION </a:t>
              </a:r>
              <a:endParaRPr b="1" sz="800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ET DE</a:t>
              </a: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 LA COMMUNAUTÉ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26" name="Google Shape;126;p19"/>
          <p:cNvPicPr preferRelativeResize="0"/>
          <p:nvPr/>
        </p:nvPicPr>
        <p:blipFill rotWithShape="1">
          <a:blip r:embed="rId6">
            <a:alphaModFix/>
          </a:blip>
          <a:srcRect b="9101" l="9786" r="5482" t="29892"/>
          <a:stretch/>
        </p:blipFill>
        <p:spPr>
          <a:xfrm>
            <a:off x="5337475" y="2826900"/>
            <a:ext cx="1587000" cy="1523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7458" y="4522573"/>
            <a:ext cx="453749" cy="41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Équipe Esplanade 4/4">
  <p:cSld name="TITLE_AND_BODY_3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/>
        </p:nvSpPr>
        <p:spPr>
          <a:xfrm>
            <a:off x="501300" y="105150"/>
            <a:ext cx="82992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1D2828"/>
              </a:buClr>
              <a:buSzPts val="3800"/>
              <a:buFont typeface="Montserrat"/>
              <a:buNone/>
            </a:pPr>
            <a:r>
              <a:rPr b="1" i="0" lang="en-GB" sz="3000" u="none" cap="none" strike="noStrike">
                <a:latin typeface="Poppins"/>
                <a:ea typeface="Poppins"/>
                <a:cs typeface="Poppins"/>
                <a:sym typeface="Poppins"/>
              </a:rPr>
              <a:t>Équipe Esplanade </a:t>
            </a:r>
            <a:endParaRPr b="1" i="0" sz="3000" u="none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7458" y="4522573"/>
            <a:ext cx="453749" cy="412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" name="Google Shape;132;p20"/>
          <p:cNvGrpSpPr/>
          <p:nvPr/>
        </p:nvGrpSpPr>
        <p:grpSpPr>
          <a:xfrm>
            <a:off x="5305693" y="2321612"/>
            <a:ext cx="2443800" cy="479306"/>
            <a:chOff x="436022" y="3183775"/>
            <a:chExt cx="2443800" cy="479306"/>
          </a:xfrm>
        </p:grpSpPr>
        <p:sp>
          <p:nvSpPr>
            <p:cNvPr id="133" name="Google Shape;133;p20"/>
            <p:cNvSpPr txBox="1"/>
            <p:nvPr/>
          </p:nvSpPr>
          <p:spPr>
            <a:xfrm>
              <a:off x="436022" y="3183775"/>
              <a:ext cx="24438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8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Alix Genévrier</a:t>
              </a:r>
              <a:endParaRPr b="1" i="0" sz="18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579294" y="3473781"/>
              <a:ext cx="2239200" cy="18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CHARGÉE MARKETING ET COMMUNICATIONS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5" name="Google Shape;135;p20"/>
          <p:cNvGrpSpPr/>
          <p:nvPr/>
        </p:nvGrpSpPr>
        <p:grpSpPr>
          <a:xfrm>
            <a:off x="1314535" y="4425940"/>
            <a:ext cx="2953500" cy="496798"/>
            <a:chOff x="4672835" y="2217014"/>
            <a:chExt cx="2953500" cy="496798"/>
          </a:xfrm>
        </p:grpSpPr>
        <p:sp>
          <p:nvSpPr>
            <p:cNvPr id="136" name="Google Shape;136;p20"/>
            <p:cNvSpPr txBox="1"/>
            <p:nvPr/>
          </p:nvSpPr>
          <p:spPr>
            <a:xfrm>
              <a:off x="4814657" y="2217014"/>
              <a:ext cx="25662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8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Christiana Koan</a:t>
              </a:r>
              <a:endParaRPr b="1" i="0" sz="18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4672835" y="2524512"/>
              <a:ext cx="2953500" cy="18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CHARGÉE DES COMMUNICATIONS </a:t>
              </a:r>
              <a:endParaRPr/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ET MÉDIAS SOCIAUX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8" name="Google Shape;138;p20"/>
          <p:cNvGrpSpPr/>
          <p:nvPr/>
        </p:nvGrpSpPr>
        <p:grpSpPr>
          <a:xfrm>
            <a:off x="5244369" y="4480561"/>
            <a:ext cx="2443725" cy="520726"/>
            <a:chOff x="3014625" y="7046670"/>
            <a:chExt cx="6516600" cy="1388604"/>
          </a:xfrm>
        </p:grpSpPr>
        <p:sp>
          <p:nvSpPr>
            <p:cNvPr id="139" name="Google Shape;139;p20"/>
            <p:cNvSpPr txBox="1"/>
            <p:nvPr/>
          </p:nvSpPr>
          <p:spPr>
            <a:xfrm>
              <a:off x="3014625" y="7046670"/>
              <a:ext cx="65166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8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Laure Painchaud</a:t>
              </a:r>
              <a:endParaRPr b="1" i="0" sz="18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3312975" y="7930374"/>
              <a:ext cx="58011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CHARGÉE DE PROJETS</a:t>
              </a: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 COMMUNICATIONS ET PARTENARIATS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descr="Une image contenant personne&#10;&#10;Description générée automatiquement" id="141" name="Google Shape;141;p20"/>
          <p:cNvPicPr preferRelativeResize="0"/>
          <p:nvPr/>
        </p:nvPicPr>
        <p:blipFill rotWithShape="1">
          <a:blip r:embed="rId3">
            <a:alphaModFix/>
          </a:blip>
          <a:srcRect b="27064" l="1400" r="-1399" t="2158"/>
          <a:stretch/>
        </p:blipFill>
        <p:spPr>
          <a:xfrm>
            <a:off x="5768101" y="784488"/>
            <a:ext cx="1415400" cy="1502700"/>
          </a:xfrm>
          <a:prstGeom prst="flowChartConnector">
            <a:avLst/>
          </a:prstGeom>
          <a:noFill/>
          <a:ln>
            <a:noFill/>
          </a:ln>
        </p:spPr>
      </p:pic>
      <p:grpSp>
        <p:nvGrpSpPr>
          <p:cNvPr id="142" name="Google Shape;142;p20"/>
          <p:cNvGrpSpPr/>
          <p:nvPr/>
        </p:nvGrpSpPr>
        <p:grpSpPr>
          <a:xfrm>
            <a:off x="1546336" y="2321611"/>
            <a:ext cx="2550488" cy="512551"/>
            <a:chOff x="3091297" y="6916180"/>
            <a:chExt cx="6801300" cy="1366803"/>
          </a:xfrm>
        </p:grpSpPr>
        <p:sp>
          <p:nvSpPr>
            <p:cNvPr id="143" name="Google Shape;143;p20"/>
            <p:cNvSpPr txBox="1"/>
            <p:nvPr/>
          </p:nvSpPr>
          <p:spPr>
            <a:xfrm>
              <a:off x="3152861" y="6916180"/>
              <a:ext cx="65166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8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Clara Leurent</a:t>
              </a:r>
              <a:endParaRPr b="1" i="0" sz="18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3091297" y="7778083"/>
              <a:ext cx="68013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RESPONSABLE MARKETING ET COMMUNICATIONS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45" name="Google Shape;145;p20"/>
          <p:cNvPicPr preferRelativeResize="0"/>
          <p:nvPr/>
        </p:nvPicPr>
        <p:blipFill rotWithShape="1">
          <a:blip r:embed="rId4">
            <a:alphaModFix/>
          </a:blip>
          <a:srcRect b="29200" l="12367" r="19377" t="25301"/>
          <a:stretch/>
        </p:blipFill>
        <p:spPr>
          <a:xfrm>
            <a:off x="2083588" y="871672"/>
            <a:ext cx="1415400" cy="1425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Une image contenant brique, personne, extérieur&#10;&#10;Description générée automatiquement" id="146" name="Google Shape;146;p20"/>
          <p:cNvPicPr preferRelativeResize="0"/>
          <p:nvPr/>
        </p:nvPicPr>
        <p:blipFill rotWithShape="1">
          <a:blip r:embed="rId5">
            <a:alphaModFix/>
          </a:blip>
          <a:srcRect b="4806" l="24990" r="13470" t="11011"/>
          <a:stretch/>
        </p:blipFill>
        <p:spPr>
          <a:xfrm rot="5400000">
            <a:off x="5738725" y="2998473"/>
            <a:ext cx="1455000" cy="14928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descr="Une image contenant mur, personne, noir, brique&#10;&#10;Description générée automatiquement" id="147" name="Google Shape;147;p20"/>
          <p:cNvPicPr preferRelativeResize="0"/>
          <p:nvPr/>
        </p:nvPicPr>
        <p:blipFill rotWithShape="1">
          <a:blip r:embed="rId6">
            <a:alphaModFix/>
          </a:blip>
          <a:srcRect b="15580" l="22736" r="18801" t="12853"/>
          <a:stretch/>
        </p:blipFill>
        <p:spPr>
          <a:xfrm rot="5400000">
            <a:off x="2069475" y="2958299"/>
            <a:ext cx="1504200" cy="14313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 1">
  <p:cSld name="TITLE_AND_BODY_1_1">
    <p:bg>
      <p:bgPr>
        <a:solidFill>
          <a:schemeClr val="accen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349500" y="276450"/>
            <a:ext cx="84450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oppins"/>
              <a:buNone/>
              <a:defRPr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932400" y="1684900"/>
            <a:ext cx="72792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Équipe Esplanade 3/4">
  <p:cSld name="TITLE_AND_BODY_3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/>
        </p:nvSpPr>
        <p:spPr>
          <a:xfrm>
            <a:off x="501300" y="105150"/>
            <a:ext cx="82992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1D2828"/>
              </a:buClr>
              <a:buSzPts val="3800"/>
              <a:buFont typeface="Montserrat"/>
              <a:buNone/>
            </a:pPr>
            <a:r>
              <a:rPr b="1" i="0" lang="en-GB" sz="3000" u="none" cap="none" strike="noStrike">
                <a:latin typeface="Poppins"/>
                <a:ea typeface="Poppins"/>
                <a:cs typeface="Poppins"/>
                <a:sym typeface="Poppins"/>
              </a:rPr>
              <a:t>Équipe Esplanade </a:t>
            </a:r>
            <a:endParaRPr b="1" i="0" sz="3000" u="none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7458" y="4522573"/>
            <a:ext cx="453749" cy="4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 rotWithShape="1">
          <a:blip r:embed="rId3">
            <a:alphaModFix/>
          </a:blip>
          <a:srcRect b="29327" l="0" r="0" t="3975"/>
          <a:stretch/>
        </p:blipFill>
        <p:spPr>
          <a:xfrm>
            <a:off x="4068747" y="1230921"/>
            <a:ext cx="1774200" cy="1722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53" name="Google Shape;153;p21"/>
          <p:cNvGrpSpPr/>
          <p:nvPr/>
        </p:nvGrpSpPr>
        <p:grpSpPr>
          <a:xfrm>
            <a:off x="3733975" y="3010856"/>
            <a:ext cx="2443725" cy="493982"/>
            <a:chOff x="4234055" y="7274855"/>
            <a:chExt cx="6516600" cy="1317285"/>
          </a:xfrm>
        </p:grpSpPr>
        <p:sp>
          <p:nvSpPr>
            <p:cNvPr id="154" name="Google Shape;154;p21"/>
            <p:cNvSpPr txBox="1"/>
            <p:nvPr/>
          </p:nvSpPr>
          <p:spPr>
            <a:xfrm>
              <a:off x="4234055" y="7274855"/>
              <a:ext cx="65166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9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Laurentia Perrin</a:t>
              </a:r>
              <a:endParaRPr b="1" i="0" sz="19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4506949" y="8087240"/>
              <a:ext cx="59709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SPÉCIALISTE DES PROGRAMMES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56" name="Google Shape;15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98946" y="1207379"/>
            <a:ext cx="1788300" cy="1722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57" name="Google Shape;157;p21"/>
          <p:cNvGrpSpPr/>
          <p:nvPr/>
        </p:nvGrpSpPr>
        <p:grpSpPr>
          <a:xfrm>
            <a:off x="6271210" y="3008911"/>
            <a:ext cx="2443725" cy="489596"/>
            <a:chOff x="3287749" y="7269661"/>
            <a:chExt cx="6516600" cy="1305590"/>
          </a:xfrm>
        </p:grpSpPr>
        <p:sp>
          <p:nvSpPr>
            <p:cNvPr id="158" name="Google Shape;158;p21"/>
            <p:cNvSpPr txBox="1"/>
            <p:nvPr/>
          </p:nvSpPr>
          <p:spPr>
            <a:xfrm>
              <a:off x="3287749" y="7269661"/>
              <a:ext cx="65166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9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Louis Perrin</a:t>
              </a:r>
              <a:endParaRPr b="1" i="0" sz="19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3833448" y="8070351"/>
              <a:ext cx="59709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ANALYSTE FINANCIER SVX </a:t>
              </a: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QUÉBEC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60" name="Google Shape;160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62479" y="1230921"/>
            <a:ext cx="1779900" cy="16749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61" name="Google Shape;161;p21"/>
          <p:cNvGrpSpPr/>
          <p:nvPr/>
        </p:nvGrpSpPr>
        <p:grpSpPr>
          <a:xfrm>
            <a:off x="1015773" y="3019050"/>
            <a:ext cx="2443725" cy="512571"/>
            <a:chOff x="3014858" y="7208463"/>
            <a:chExt cx="6516600" cy="1366857"/>
          </a:xfrm>
        </p:grpSpPr>
        <p:sp>
          <p:nvSpPr>
            <p:cNvPr id="162" name="Google Shape;162;p21"/>
            <p:cNvSpPr txBox="1"/>
            <p:nvPr/>
          </p:nvSpPr>
          <p:spPr>
            <a:xfrm>
              <a:off x="3014858" y="7208463"/>
              <a:ext cx="65166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9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David Santelli</a:t>
              </a:r>
              <a:endParaRPr b="1" i="0" sz="19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3389329" y="8070420"/>
              <a:ext cx="59709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DIRECTEUR DE L</a:t>
              </a: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’</a:t>
              </a:r>
              <a:r>
                <a:rPr b="1" i="0" lang="en-GB" sz="800" u="none" cap="none" strike="noStrike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ACCOMPAGNEMENT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64" name="Google Shape;16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Équipe Esplanade 2/4">
  <p:cSld name="TITLE_AND_BODY_3_1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/>
        </p:nvSpPr>
        <p:spPr>
          <a:xfrm>
            <a:off x="501300" y="105150"/>
            <a:ext cx="82992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1D2828"/>
              </a:buClr>
              <a:buSzPts val="3800"/>
              <a:buFont typeface="Montserrat"/>
              <a:buNone/>
            </a:pPr>
            <a:r>
              <a:rPr b="1" i="0" lang="en-GB" sz="3000" u="none" cap="none" strike="noStrike">
                <a:latin typeface="Poppins"/>
                <a:ea typeface="Poppins"/>
                <a:cs typeface="Poppins"/>
                <a:sym typeface="Poppins"/>
              </a:rPr>
              <a:t>Équipe Esplanade </a:t>
            </a:r>
            <a:endParaRPr b="1" i="0" sz="3000" u="none" cap="none" strike="noStrike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7" name="Google Shape;16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7458" y="4522573"/>
            <a:ext cx="453749" cy="41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2"/>
          <p:cNvSpPr txBox="1"/>
          <p:nvPr/>
        </p:nvSpPr>
        <p:spPr>
          <a:xfrm>
            <a:off x="1036003" y="4421572"/>
            <a:ext cx="2443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828"/>
              </a:buClr>
              <a:buSzPts val="1900"/>
              <a:buFont typeface="Montserrat"/>
              <a:buNone/>
            </a:pPr>
            <a:r>
              <a:rPr b="1" i="0" lang="en-GB" sz="19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rPr>
              <a:t>Clémence Buisson</a:t>
            </a:r>
            <a:endParaRPr b="1" i="0" sz="1900" u="none" cap="none" strike="noStrike">
              <a:solidFill>
                <a:srgbClr val="1D282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6087025" y="2497175"/>
            <a:ext cx="2563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C4C"/>
              </a:buClr>
              <a:buSzPts val="800"/>
              <a:buFont typeface="Open Sans"/>
              <a:buNone/>
            </a:pPr>
            <a:r>
              <a:rPr b="1" i="0" lang="en-GB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rPr>
              <a:t>ANALYSTE EN STRATÉGIE D'AFFAIRES ET GESTIONNAIRE DU PROGRAMME</a:t>
            </a:r>
            <a:r>
              <a:rPr b="1" lang="en-GB" sz="800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0" lang="en-GB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rPr>
              <a:t>TRANSFORMATION</a:t>
            </a:r>
            <a:endParaRPr b="1" i="0" sz="800" u="none" cap="none" strike="noStrike">
              <a:solidFill>
                <a:srgbClr val="3A4C4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Une image contenant texte, personne, brique&#10;&#10;Description générée automatiquement" id="170" name="Google Shape;170;p22"/>
          <p:cNvPicPr preferRelativeResize="0"/>
          <p:nvPr/>
        </p:nvPicPr>
        <p:blipFill rotWithShape="1">
          <a:blip r:embed="rId3">
            <a:alphaModFix/>
          </a:blip>
          <a:srcRect b="35717" l="29427" r="12531" t="20810"/>
          <a:stretch/>
        </p:blipFill>
        <p:spPr>
          <a:xfrm>
            <a:off x="1511512" y="2930875"/>
            <a:ext cx="1492800" cy="1490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 rotWithShape="1">
          <a:blip r:embed="rId4">
            <a:alphaModFix/>
          </a:blip>
          <a:srcRect b="28759" l="14941" r="19381" t="5995"/>
          <a:stretch/>
        </p:blipFill>
        <p:spPr>
          <a:xfrm>
            <a:off x="1569258" y="743617"/>
            <a:ext cx="1377300" cy="1377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72" name="Google Shape;172;p22"/>
          <p:cNvGrpSpPr/>
          <p:nvPr/>
        </p:nvGrpSpPr>
        <p:grpSpPr>
          <a:xfrm>
            <a:off x="1072039" y="2133857"/>
            <a:ext cx="2443725" cy="475238"/>
            <a:chOff x="3014858" y="7255738"/>
            <a:chExt cx="6516600" cy="1267302"/>
          </a:xfrm>
        </p:grpSpPr>
        <p:sp>
          <p:nvSpPr>
            <p:cNvPr id="173" name="Google Shape;173;p22"/>
            <p:cNvSpPr txBox="1"/>
            <p:nvPr/>
          </p:nvSpPr>
          <p:spPr>
            <a:xfrm>
              <a:off x="3014858" y="7255738"/>
              <a:ext cx="65166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9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Florence Gauthier</a:t>
              </a:r>
              <a:endParaRPr b="1" i="0" sz="19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3287749" y="8018140"/>
              <a:ext cx="59709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GESTIONNAIRE DE PROGRAMME </a:t>
              </a:r>
              <a:endParaRPr b="1" sz="800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ÉBULLITION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5" name="Google Shape;175;p22"/>
          <p:cNvGrpSpPr/>
          <p:nvPr/>
        </p:nvGrpSpPr>
        <p:grpSpPr>
          <a:xfrm>
            <a:off x="3528903" y="2160172"/>
            <a:ext cx="2443725" cy="529714"/>
            <a:chOff x="3146831" y="7765827"/>
            <a:chExt cx="6516600" cy="1412571"/>
          </a:xfrm>
        </p:grpSpPr>
        <p:sp>
          <p:nvSpPr>
            <p:cNvPr id="176" name="Google Shape;176;p22"/>
            <p:cNvSpPr txBox="1"/>
            <p:nvPr/>
          </p:nvSpPr>
          <p:spPr>
            <a:xfrm>
              <a:off x="3146831" y="7765827"/>
              <a:ext cx="65166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17150" spcFirstLastPara="1" rIns="17150" wrap="square" tIns="171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2828"/>
                </a:buClr>
                <a:buSzPts val="1900"/>
                <a:buFont typeface="Montserrat"/>
                <a:buNone/>
              </a:pPr>
              <a:r>
                <a:rPr b="1" i="0" lang="en-GB" sz="1900" u="none" cap="none" strike="noStrike">
                  <a:solidFill>
                    <a:srgbClr val="1D2828"/>
                  </a:solidFill>
                  <a:latin typeface="Poppins"/>
                  <a:ea typeface="Poppins"/>
                  <a:cs typeface="Poppins"/>
                  <a:sym typeface="Poppins"/>
                </a:rPr>
                <a:t>Aurélie Carpentier</a:t>
              </a:r>
              <a:endParaRPr b="1" i="0" sz="19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3419670" y="8673498"/>
              <a:ext cx="59709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7150" lIns="34275" spcFirstLastPara="1" rIns="34275" wrap="square" tIns="1715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GESTIONNAIRE DE PROGRAMME </a:t>
              </a:r>
              <a:endParaRPr b="1" sz="800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A4C4C"/>
                </a:buClr>
                <a:buSzPts val="800"/>
                <a:buFont typeface="Open Sans"/>
                <a:buNone/>
              </a:pPr>
              <a:r>
                <a:rPr b="1" lang="en-GB" sz="800">
                  <a:solidFill>
                    <a:srgbClr val="3A4C4C"/>
                  </a:solidFill>
                  <a:latin typeface="Roboto"/>
                  <a:ea typeface="Roboto"/>
                  <a:cs typeface="Roboto"/>
                  <a:sym typeface="Roboto"/>
                </a:rPr>
                <a:t>COLLISION</a:t>
              </a:r>
              <a:endParaRPr b="1" i="0" sz="800" u="none" cap="none" strike="noStrike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78" name="Google Shape;178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12622" y="689499"/>
            <a:ext cx="1377300" cy="1377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9" name="Google Shape;179;p22"/>
          <p:cNvSpPr/>
          <p:nvPr/>
        </p:nvSpPr>
        <p:spPr>
          <a:xfrm>
            <a:off x="1138288" y="4743353"/>
            <a:ext cx="2239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C4C"/>
              </a:buClr>
              <a:buSzPts val="800"/>
              <a:buFont typeface="Open Sans"/>
              <a:buNone/>
            </a:pPr>
            <a:r>
              <a:rPr b="1" lang="en-GB" sz="800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rPr>
              <a:t>GESTIONNAIRE  DE PROGRAMME ACCÉLÉRATION</a:t>
            </a:r>
            <a:endParaRPr b="1" i="0" sz="800" u="none" cap="none" strike="noStrike">
              <a:solidFill>
                <a:srgbClr val="3A4C4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0" name="Google Shape;180;p22"/>
          <p:cNvPicPr preferRelativeResize="0"/>
          <p:nvPr/>
        </p:nvPicPr>
        <p:blipFill rotWithShape="1">
          <a:blip r:embed="rId6">
            <a:alphaModFix/>
          </a:blip>
          <a:srcRect b="21051" l="4168" r="0" t="13327"/>
          <a:stretch/>
        </p:blipFill>
        <p:spPr>
          <a:xfrm>
            <a:off x="6680133" y="646380"/>
            <a:ext cx="1399200" cy="1474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1" name="Google Shape;181;p22"/>
          <p:cNvSpPr txBox="1"/>
          <p:nvPr/>
        </p:nvSpPr>
        <p:spPr>
          <a:xfrm>
            <a:off x="5872071" y="2147473"/>
            <a:ext cx="3189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828"/>
              </a:buClr>
              <a:buSzPts val="1900"/>
              <a:buFont typeface="Montserrat"/>
              <a:buNone/>
            </a:pPr>
            <a:r>
              <a:rPr b="1" i="0" lang="en-GB" sz="1900" u="none" cap="none" strike="noStrike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rPr>
              <a:t>Aziza Berrais-Sanchez</a:t>
            </a:r>
            <a:endParaRPr b="1" i="0" sz="1900" u="none" cap="none" strike="noStrike">
              <a:solidFill>
                <a:srgbClr val="1D282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2" name="Google Shape;182;p22"/>
          <p:cNvSpPr txBox="1"/>
          <p:nvPr/>
        </p:nvSpPr>
        <p:spPr>
          <a:xfrm>
            <a:off x="3528866" y="4421584"/>
            <a:ext cx="2443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828"/>
              </a:buClr>
              <a:buSzPts val="1900"/>
              <a:buFont typeface="Montserrat"/>
              <a:buNone/>
            </a:pPr>
            <a:r>
              <a:rPr b="1" lang="en-GB" sz="1900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rPr>
              <a:t>Alice Félix Da Silva</a:t>
            </a:r>
            <a:endParaRPr b="1" i="0" sz="1900" u="none" cap="none" strike="noStrike">
              <a:solidFill>
                <a:srgbClr val="1D282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3" name="Google Shape;183;p22"/>
          <p:cNvPicPr preferRelativeResize="0"/>
          <p:nvPr/>
        </p:nvPicPr>
        <p:blipFill rotWithShape="1">
          <a:blip r:embed="rId7">
            <a:alphaModFix/>
          </a:blip>
          <a:srcRect b="15110" l="0" r="0" t="9485"/>
          <a:stretch/>
        </p:blipFill>
        <p:spPr>
          <a:xfrm>
            <a:off x="3910625" y="2930875"/>
            <a:ext cx="1581300" cy="1490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4" name="Google Shape;18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3531288" y="4743353"/>
            <a:ext cx="2239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C4C"/>
              </a:buClr>
              <a:buSzPts val="800"/>
              <a:buFont typeface="Open Sans"/>
              <a:buNone/>
            </a:pPr>
            <a:r>
              <a:rPr b="1" lang="en-GB" sz="800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rPr>
              <a:t>CHARGÉE DE PROJETS D’ACCOMPAGNEMENT</a:t>
            </a:r>
            <a:endParaRPr b="1" i="0" sz="800" u="none" cap="none" strike="noStrike">
              <a:solidFill>
                <a:srgbClr val="3A4C4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22"/>
          <p:cNvPicPr preferRelativeResize="0"/>
          <p:nvPr/>
        </p:nvPicPr>
        <p:blipFill rotWithShape="1">
          <a:blip r:embed="rId8">
            <a:alphaModFix/>
          </a:blip>
          <a:srcRect b="22223" l="0" r="0" t="12025"/>
          <a:stretch/>
        </p:blipFill>
        <p:spPr>
          <a:xfrm>
            <a:off x="6633325" y="2938975"/>
            <a:ext cx="1492800" cy="1474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2"/>
          <p:cNvSpPr txBox="1"/>
          <p:nvPr/>
        </p:nvSpPr>
        <p:spPr>
          <a:xfrm>
            <a:off x="6157816" y="4406322"/>
            <a:ext cx="2443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828"/>
              </a:buClr>
              <a:buSzPts val="1900"/>
              <a:buFont typeface="Montserrat"/>
              <a:buNone/>
            </a:pPr>
            <a:r>
              <a:rPr b="1" lang="en-GB" sz="1900">
                <a:solidFill>
                  <a:srgbClr val="1D2828"/>
                </a:solidFill>
                <a:latin typeface="Poppins"/>
                <a:ea typeface="Poppins"/>
                <a:cs typeface="Poppins"/>
                <a:sym typeface="Poppins"/>
              </a:rPr>
              <a:t>Lauriane Simon</a:t>
            </a:r>
            <a:endParaRPr b="1" i="0" sz="1900" u="none" cap="none" strike="noStrike">
              <a:solidFill>
                <a:srgbClr val="1D282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8" name="Google Shape;188;p22"/>
          <p:cNvSpPr/>
          <p:nvPr/>
        </p:nvSpPr>
        <p:spPr>
          <a:xfrm>
            <a:off x="6249163" y="4743341"/>
            <a:ext cx="2239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4C4C"/>
              </a:buClr>
              <a:buSzPts val="800"/>
              <a:buFont typeface="Open Sans"/>
              <a:buNone/>
            </a:pPr>
            <a:r>
              <a:rPr b="1" lang="en-GB" sz="800">
                <a:solidFill>
                  <a:srgbClr val="3A4C4C"/>
                </a:solidFill>
                <a:latin typeface="Roboto"/>
                <a:ea typeface="Roboto"/>
                <a:cs typeface="Roboto"/>
                <a:sym typeface="Roboto"/>
              </a:rPr>
              <a:t>CHARGÉE DE LA PROGRAMMATION ET DE LA COMMUNAUTÉ</a:t>
            </a:r>
            <a:endParaRPr b="1" i="0" sz="800" u="none" cap="none" strike="noStrike">
              <a:solidFill>
                <a:srgbClr val="3A4C4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_2">
  <p:cSld name="TITLE_AND_BODY_1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" name="Google Shape;1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hoto 2">
  <p:cSld name="TITLE_AND_BODY_3_1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4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4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4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198" name="Google Shape;198;p24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24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00" name="Google Shape;200;p24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24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02" name="Google Shape;202;p24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4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24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5" name="Google Shape;205;p24"/>
          <p:cNvSpPr txBox="1"/>
          <p:nvPr/>
        </p:nvSpPr>
        <p:spPr>
          <a:xfrm rot="5400000">
            <a:off x="-731725" y="1936254"/>
            <a:ext cx="25245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</a:pPr>
            <a:r>
              <a:rPr b="0" i="0" lang="en-GB" sz="9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ESPLANADE -PARCOURS IMPACT8</a:t>
            </a:r>
            <a:endParaRPr b="0" i="0" sz="5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06" name="Google Shape;206;p24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D30"/>
              </a:buClr>
              <a:buSzPts val="3300"/>
              <a:buFont typeface="Poppins"/>
              <a:buNone/>
              <a:defRPr b="1" i="0" u="none" cap="none" strike="noStrike">
                <a:solidFill>
                  <a:srgbClr val="272D30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D30"/>
              </a:buClr>
              <a:buSzPts val="3200"/>
              <a:buFont typeface="Poppins"/>
              <a:buNone/>
              <a:defRPr b="1" i="0" sz="3200" u="none" cap="none" strike="noStrike">
                <a:solidFill>
                  <a:srgbClr val="272D30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D30"/>
              </a:buClr>
              <a:buSzPts val="3200"/>
              <a:buFont typeface="Poppins"/>
              <a:buNone/>
              <a:defRPr b="1" i="0" sz="3200" u="none" cap="none" strike="noStrike">
                <a:solidFill>
                  <a:srgbClr val="272D30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D30"/>
              </a:buClr>
              <a:buSzPts val="3200"/>
              <a:buFont typeface="Poppins"/>
              <a:buNone/>
              <a:defRPr b="1" i="0" sz="3200" u="none" cap="none" strike="noStrike">
                <a:solidFill>
                  <a:srgbClr val="272D30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D30"/>
              </a:buClr>
              <a:buSzPts val="3200"/>
              <a:buFont typeface="Poppins"/>
              <a:buNone/>
              <a:defRPr b="1" i="0" sz="3200" u="none" cap="none" strike="noStrike">
                <a:solidFill>
                  <a:srgbClr val="272D30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D30"/>
              </a:buClr>
              <a:buSzPts val="3200"/>
              <a:buFont typeface="Poppins"/>
              <a:buNone/>
              <a:defRPr b="1" i="0" sz="3200" u="none" cap="none" strike="noStrike">
                <a:solidFill>
                  <a:srgbClr val="272D30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D30"/>
              </a:buClr>
              <a:buSzPts val="3200"/>
              <a:buFont typeface="Poppins"/>
              <a:buNone/>
              <a:defRPr b="1" i="0" sz="3200" u="none" cap="none" strike="noStrike">
                <a:solidFill>
                  <a:srgbClr val="272D30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D30"/>
              </a:buClr>
              <a:buSzPts val="3200"/>
              <a:buFont typeface="Poppins"/>
              <a:buNone/>
              <a:defRPr b="1" i="0" sz="3200" u="none" cap="none" strike="noStrike">
                <a:solidFill>
                  <a:srgbClr val="272D30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D30"/>
              </a:buClr>
              <a:buSzPts val="3200"/>
              <a:buFont typeface="Poppins"/>
              <a:buNone/>
              <a:defRPr b="1" i="0" sz="3200" u="none" cap="none" strike="noStrike">
                <a:solidFill>
                  <a:srgbClr val="272D30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hoto 1">
  <p:cSld name="TITLE_AND_BODY_2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09" name="Google Shape;209;p25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5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5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25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25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25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25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25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5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25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9" name="Google Shape;219;p25"/>
          <p:cNvSpPr txBox="1"/>
          <p:nvPr/>
        </p:nvSpPr>
        <p:spPr>
          <a:xfrm rot="5400000">
            <a:off x="-731725" y="1936254"/>
            <a:ext cx="25245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</a:pPr>
            <a:r>
              <a:rPr b="0" i="0" lang="en-GB" sz="9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ESPLANADE -PARCOURS IMPACT8</a:t>
            </a:r>
            <a:endParaRPr b="0" i="0" sz="5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photo 1">
  <p:cSld name="Blank with photo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6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2" name="Google Shape;222;p26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3" name="Google Shape;223;p26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4" name="Google Shape;224;p26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5" name="Google Shape;225;p26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6" name="Google Shape;226;p26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7" name="Google Shape;227;p26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8" name="Google Shape;228;p26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9" name="Google Shape;229;p26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0" name="Google Shape;230;p26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1" name="Google Shape;231;p26"/>
          <p:cNvSpPr txBox="1"/>
          <p:nvPr>
            <p:ph idx="12" type="sldNum"/>
          </p:nvPr>
        </p:nvSpPr>
        <p:spPr>
          <a:xfrm>
            <a:off x="8551376" y="4686300"/>
            <a:ext cx="142200" cy="1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hoto">
  <p:cSld name="TITLE_AND_BODY_4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4" name="Google Shape;234;p27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5" name="Google Shape;235;p27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6" name="Google Shape;236;p27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7" name="Google Shape;237;p27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8" name="Google Shape;238;p27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9" name="Google Shape;239;p27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0" name="Google Shape;240;p27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1" name="Google Shape;241;p27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2" name="Google Shape;242;p27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3" name="Google Shape;243;p27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4" name="Google Shape;244;p27"/>
          <p:cNvSpPr txBox="1"/>
          <p:nvPr/>
        </p:nvSpPr>
        <p:spPr>
          <a:xfrm rot="5400000">
            <a:off x="-731725" y="1936254"/>
            <a:ext cx="25245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</a:pPr>
            <a:r>
              <a:rPr lang="en-GB" sz="9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ESPLANADE -PARCOURS IMPACT8</a:t>
            </a:r>
            <a:endParaRPr i="0" sz="5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photo">
  <p:cSld name="Blank with photo_2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7" name="Google Shape;247;p28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8" name="Google Shape;248;p28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9" name="Google Shape;249;p28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0" name="Google Shape;250;p28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1" name="Google Shape;251;p28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2" name="Google Shape;252;p28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3" name="Google Shape;253;p28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4" name="Google Shape;254;p28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5" name="Google Shape;255;p28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hoto 3">
  <p:cSld name="TITLE_AND_BODY_5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9" name="Google Shape;259;p29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0" name="Google Shape;260;p29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1" name="Google Shape;261;p29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2" name="Google Shape;262;p29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3" name="Google Shape;263;p29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4" name="Google Shape;264;p29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5" name="Google Shape;265;p29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6" name="Google Shape;266;p29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7" name="Google Shape;267;p29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8" name="Google Shape;268;p29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69" name="Google Shape;269;p29"/>
          <p:cNvSpPr txBox="1"/>
          <p:nvPr/>
        </p:nvSpPr>
        <p:spPr>
          <a:xfrm rot="5400000">
            <a:off x="-731725" y="1936254"/>
            <a:ext cx="25245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</a:pPr>
            <a:r>
              <a:rPr lang="en-GB" sz="9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ESPLANADE -PARCOURS IMPACT8</a:t>
            </a:r>
            <a:endParaRPr i="0" sz="5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hoto 4">
  <p:cSld name="TITLE_AND_BODY_6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2" name="Google Shape;272;p30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3" name="Google Shape;273;p30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4" name="Google Shape;274;p30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5" name="Google Shape;275;p30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6" name="Google Shape;276;p30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7" name="Google Shape;277;p30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8" name="Google Shape;278;p30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9" name="Google Shape;279;p30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0" name="Google Shape;280;p30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1" name="Google Shape;281;p30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2" name="Google Shape;282;p30"/>
          <p:cNvSpPr txBox="1"/>
          <p:nvPr/>
        </p:nvSpPr>
        <p:spPr>
          <a:xfrm rot="5400000">
            <a:off x="-731725" y="1936254"/>
            <a:ext cx="25245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</a:pPr>
            <a:r>
              <a:rPr lang="en-GB" sz="9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ESPLANADE -PARCOURS IMPACT8</a:t>
            </a:r>
            <a:endParaRPr i="0" sz="5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761547" y="792590"/>
            <a:ext cx="3558300" cy="3558300"/>
          </a:xfrm>
          <a:prstGeom prst="ellipse">
            <a:avLst/>
          </a:prstGeom>
          <a:noFill/>
          <a:ln cap="flat" cmpd="sng" w="12700">
            <a:solidFill>
              <a:srgbClr val="DFDCE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388891" y="895375"/>
            <a:ext cx="3352800" cy="3352800"/>
          </a:xfrm>
          <a:prstGeom prst="ellipse">
            <a:avLst/>
          </a:prstGeom>
          <a:solidFill>
            <a:srgbClr val="0F3953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766600" y="2289475"/>
            <a:ext cx="254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"/>
              <a:buNone/>
              <a:defRPr b="1" sz="2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4"/>
          <p:cNvSpPr/>
          <p:nvPr>
            <p:ph idx="2" type="pic"/>
          </p:nvPr>
        </p:nvSpPr>
        <p:spPr>
          <a:xfrm>
            <a:off x="5641850" y="110875"/>
            <a:ext cx="4929900" cy="49299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photo 2">
  <p:cSld name="Blank with photo_3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31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31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31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88" name="Google Shape;288;p31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89" name="Google Shape;289;p31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0" name="Google Shape;290;p31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1" name="Google Shape;291;p31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2" name="Google Shape;292;p31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3" name="Google Shape;293;p31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4" name="Google Shape;294;p31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hoto 5">
  <p:cSld name="TITLE_AND_BODY_7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32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8" name="Google Shape;298;p32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9" name="Google Shape;299;p32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00" name="Google Shape;300;p32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01" name="Google Shape;301;p32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02" name="Google Shape;302;p32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03" name="Google Shape;303;p32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04" name="Google Shape;304;p32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05" name="Google Shape;305;p32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32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7" name="Google Shape;307;p32"/>
          <p:cNvSpPr txBox="1"/>
          <p:nvPr/>
        </p:nvSpPr>
        <p:spPr>
          <a:xfrm rot="5400000">
            <a:off x="-731725" y="1936254"/>
            <a:ext cx="25245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</a:pPr>
            <a:r>
              <a:rPr b="0" i="0" lang="en-GB" sz="9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ESPLANADE </a:t>
            </a:r>
            <a:endParaRPr b="0" i="0" sz="5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photo 3">
  <p:cSld name="Blank with photo_4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34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34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14" name="Google Shape;314;p34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34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34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34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18" name="Google Shape;318;p34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34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34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21" name="Google Shape;321;p34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/>
          <p:nvPr/>
        </p:nvSpPr>
        <p:spPr>
          <a:xfrm>
            <a:off x="0" y="0"/>
            <a:ext cx="7680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5"/>
          <p:cNvSpPr/>
          <p:nvPr/>
        </p:nvSpPr>
        <p:spPr>
          <a:xfrm>
            <a:off x="3679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25" name="Google Shape;325;p35"/>
          <p:cNvSpPr txBox="1"/>
          <p:nvPr>
            <p:ph type="ctrTitle"/>
          </p:nvPr>
        </p:nvSpPr>
        <p:spPr>
          <a:xfrm>
            <a:off x="1339025" y="848825"/>
            <a:ext cx="5838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_1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6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6"/>
          <p:cNvSpPr/>
          <p:nvPr/>
        </p:nvSpPr>
        <p:spPr>
          <a:xfrm>
            <a:off x="3679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29" name="Google Shape;329;p36"/>
          <p:cNvSpPr txBox="1"/>
          <p:nvPr>
            <p:ph type="ctrTitle"/>
          </p:nvPr>
        </p:nvSpPr>
        <p:spPr>
          <a:xfrm>
            <a:off x="1351100" y="771900"/>
            <a:ext cx="5832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0" name="Google Shape;330;p36"/>
          <p:cNvSpPr txBox="1"/>
          <p:nvPr>
            <p:ph idx="1" type="subTitle"/>
          </p:nvPr>
        </p:nvSpPr>
        <p:spPr>
          <a:xfrm>
            <a:off x="1351100" y="248580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9pPr>
          </a:lstStyle>
          <a:p/>
        </p:txBody>
      </p:sp>
      <p:sp>
        <p:nvSpPr>
          <p:cNvPr id="331" name="Google Shape;331;p36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7"/>
          <p:cNvSpPr/>
          <p:nvPr/>
        </p:nvSpPr>
        <p:spPr>
          <a:xfrm>
            <a:off x="0" y="4122925"/>
            <a:ext cx="9144000" cy="10206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7"/>
          <p:cNvSpPr/>
          <p:nvPr/>
        </p:nvSpPr>
        <p:spPr>
          <a:xfrm>
            <a:off x="3679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35" name="Google Shape;335;p37"/>
          <p:cNvSpPr txBox="1"/>
          <p:nvPr>
            <p:ph idx="1" type="body"/>
          </p:nvPr>
        </p:nvSpPr>
        <p:spPr>
          <a:xfrm>
            <a:off x="821175" y="4089494"/>
            <a:ext cx="75957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336" name="Google Shape;336;p37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>
  <p:cSld name="TITLE_AND_TWO_COLUMNS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8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8"/>
          <p:cNvSpPr/>
          <p:nvPr/>
        </p:nvSpPr>
        <p:spPr>
          <a:xfrm>
            <a:off x="515675" y="780975"/>
            <a:ext cx="2616300" cy="2299050"/>
          </a:xfrm>
          <a:custGeom>
            <a:rect b="b" l="l" r="r" t="t"/>
            <a:pathLst>
              <a:path extrusionOk="0" h="91962" w="104652">
                <a:moveTo>
                  <a:pt x="13884" y="0"/>
                </a:moveTo>
                <a:lnTo>
                  <a:pt x="104652" y="0"/>
                </a:lnTo>
                <a:lnTo>
                  <a:pt x="104652" y="91962"/>
                </a:lnTo>
                <a:lnTo>
                  <a:pt x="13884" y="91962"/>
                </a:lnTo>
                <a:lnTo>
                  <a:pt x="13884" y="26275"/>
                </a:lnTo>
                <a:lnTo>
                  <a:pt x="0" y="12391"/>
                </a:lnTo>
                <a:lnTo>
                  <a:pt x="13884" y="12391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40" name="Google Shape;340;p38"/>
          <p:cNvSpPr txBox="1"/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1" name="Google Shape;341;p38"/>
          <p:cNvSpPr txBox="1"/>
          <p:nvPr>
            <p:ph idx="1" type="body"/>
          </p:nvPr>
        </p:nvSpPr>
        <p:spPr>
          <a:xfrm>
            <a:off x="3604900" y="992250"/>
            <a:ext cx="2466600" cy="39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42" name="Google Shape;342;p38"/>
          <p:cNvSpPr txBox="1"/>
          <p:nvPr>
            <p:ph idx="2" type="body"/>
          </p:nvPr>
        </p:nvSpPr>
        <p:spPr>
          <a:xfrm>
            <a:off x="6220100" y="992250"/>
            <a:ext cx="2466600" cy="39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43" name="Google Shape;343;p38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9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9"/>
          <p:cNvSpPr/>
          <p:nvPr/>
        </p:nvSpPr>
        <p:spPr>
          <a:xfrm>
            <a:off x="515675" y="780975"/>
            <a:ext cx="2616300" cy="2299050"/>
          </a:xfrm>
          <a:custGeom>
            <a:rect b="b" l="l" r="r" t="t"/>
            <a:pathLst>
              <a:path extrusionOk="0" h="91962" w="104652">
                <a:moveTo>
                  <a:pt x="13884" y="0"/>
                </a:moveTo>
                <a:lnTo>
                  <a:pt x="104652" y="0"/>
                </a:lnTo>
                <a:lnTo>
                  <a:pt x="104652" y="91962"/>
                </a:lnTo>
                <a:lnTo>
                  <a:pt x="13884" y="91962"/>
                </a:lnTo>
                <a:lnTo>
                  <a:pt x="13884" y="26275"/>
                </a:lnTo>
                <a:lnTo>
                  <a:pt x="0" y="12391"/>
                </a:lnTo>
                <a:lnTo>
                  <a:pt x="13884" y="12391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47" name="Google Shape;347;p39"/>
          <p:cNvSpPr txBox="1"/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8" name="Google Shape;348;p39"/>
          <p:cNvSpPr txBox="1"/>
          <p:nvPr>
            <p:ph idx="1" type="body"/>
          </p:nvPr>
        </p:nvSpPr>
        <p:spPr>
          <a:xfrm>
            <a:off x="3523150" y="1009350"/>
            <a:ext cx="17055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49" name="Google Shape;349;p39"/>
          <p:cNvSpPr txBox="1"/>
          <p:nvPr>
            <p:ph idx="2" type="body"/>
          </p:nvPr>
        </p:nvSpPr>
        <p:spPr>
          <a:xfrm>
            <a:off x="5316438" y="1009350"/>
            <a:ext cx="17055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50" name="Google Shape;350;p39"/>
          <p:cNvSpPr txBox="1"/>
          <p:nvPr>
            <p:ph idx="3" type="body"/>
          </p:nvPr>
        </p:nvSpPr>
        <p:spPr>
          <a:xfrm>
            <a:off x="7109725" y="1009350"/>
            <a:ext cx="17055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51" name="Google Shape;351;p39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>
  <p:cSld name="TITLE_AND_BODY_8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0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0"/>
          <p:cNvSpPr/>
          <p:nvPr/>
        </p:nvSpPr>
        <p:spPr>
          <a:xfrm>
            <a:off x="515675" y="780975"/>
            <a:ext cx="2616300" cy="2299050"/>
          </a:xfrm>
          <a:custGeom>
            <a:rect b="b" l="l" r="r" t="t"/>
            <a:pathLst>
              <a:path extrusionOk="0" h="91962" w="104652">
                <a:moveTo>
                  <a:pt x="13884" y="0"/>
                </a:moveTo>
                <a:lnTo>
                  <a:pt x="104652" y="0"/>
                </a:lnTo>
                <a:lnTo>
                  <a:pt x="104652" y="91962"/>
                </a:lnTo>
                <a:lnTo>
                  <a:pt x="13884" y="91962"/>
                </a:lnTo>
                <a:lnTo>
                  <a:pt x="13884" y="26275"/>
                </a:lnTo>
                <a:lnTo>
                  <a:pt x="0" y="12391"/>
                </a:lnTo>
                <a:lnTo>
                  <a:pt x="13884" y="12391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55" name="Google Shape;355;p40"/>
          <p:cNvSpPr txBox="1"/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6" name="Google Shape;356;p40"/>
          <p:cNvSpPr txBox="1"/>
          <p:nvPr>
            <p:ph idx="1" type="body"/>
          </p:nvPr>
        </p:nvSpPr>
        <p:spPr>
          <a:xfrm>
            <a:off x="4112850" y="599950"/>
            <a:ext cx="4016100" cy="3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7" name="Google Shape;357;p40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CUSTOM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2761547" y="792590"/>
            <a:ext cx="3558300" cy="3558300"/>
          </a:xfrm>
          <a:prstGeom prst="ellipse">
            <a:avLst/>
          </a:prstGeom>
          <a:noFill/>
          <a:ln cap="flat" cmpd="sng" w="12700">
            <a:solidFill>
              <a:srgbClr val="DFDCE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388891" y="895375"/>
            <a:ext cx="3352800" cy="3352800"/>
          </a:xfrm>
          <a:prstGeom prst="ellipse">
            <a:avLst/>
          </a:prstGeom>
          <a:solidFill>
            <a:srgbClr val="EC663B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" name="Google Shape;27;p5"/>
          <p:cNvSpPr txBox="1"/>
          <p:nvPr/>
        </p:nvSpPr>
        <p:spPr>
          <a:xfrm>
            <a:off x="3407650" y="2023646"/>
            <a:ext cx="13032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58999"/>
              </a:lnSpc>
              <a:spcBef>
                <a:spcPts val="0"/>
              </a:spcBef>
              <a:spcAft>
                <a:spcPts val="0"/>
              </a:spcAft>
              <a:buClr>
                <a:srgbClr val="CECAD1"/>
              </a:buClr>
              <a:buSzPts val="7500"/>
              <a:buFont typeface="Montserrat"/>
              <a:buNone/>
            </a:pPr>
            <a:r>
              <a:rPr b="1" lang="en-GB" sz="7500">
                <a:solidFill>
                  <a:srgbClr val="F49739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b="1" i="0" sz="7500" u="none" cap="none" strike="noStrike">
              <a:solidFill>
                <a:srgbClr val="F4973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766600" y="2289475"/>
            <a:ext cx="254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"/>
              <a:buNone/>
              <a:defRPr b="1" sz="2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/>
          <p:nvPr>
            <p:ph idx="2" type="pic"/>
          </p:nvPr>
        </p:nvSpPr>
        <p:spPr>
          <a:xfrm>
            <a:off x="5641850" y="110875"/>
            <a:ext cx="4929900" cy="49299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CAPTION_ONLY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/>
          <p:nvPr/>
        </p:nvSpPr>
        <p:spPr>
          <a:xfrm>
            <a:off x="5203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FFFFFF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60" name="Google Shape;360;p41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photo 1">
  <p:cSld name="Blank with photo_5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2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p42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64" name="Google Shape;364;p42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65" name="Google Shape;365;p42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42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42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42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42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42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42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42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photo 2">
  <p:cSld name="Blank with photo_6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3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43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43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43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43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43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80" name="Google Shape;380;p43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81" name="Google Shape;381;p43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82" name="Google Shape;382;p43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43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43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photo 3">
  <p:cSld name="Blank with photo_7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4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44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44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44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44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91" name="Google Shape;391;p44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92" name="Google Shape;392;p44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44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44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95" name="Google Shape;395;p44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44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">
  <p:cSld name="TITLE_ONLY_3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5"/>
          <p:cNvSpPr txBox="1"/>
          <p:nvPr>
            <p:ph type="title"/>
          </p:nvPr>
        </p:nvSpPr>
        <p:spPr>
          <a:xfrm>
            <a:off x="349500" y="276450"/>
            <a:ext cx="84450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9" name="Google Shape;399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0" name="Google Shape;400;p45"/>
          <p:cNvSpPr txBox="1"/>
          <p:nvPr>
            <p:ph idx="1" type="body"/>
          </p:nvPr>
        </p:nvSpPr>
        <p:spPr>
          <a:xfrm>
            <a:off x="463400" y="1684900"/>
            <a:ext cx="8146500" cy="27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de section et description 1">
  <p:cSld name="SECTION_TITLE_AND_DESCRIPTION_1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6"/>
          <p:cNvSpPr/>
          <p:nvPr>
            <p:ph idx="2" type="pic"/>
          </p:nvPr>
        </p:nvSpPr>
        <p:spPr>
          <a:xfrm>
            <a:off x="18925" y="0"/>
            <a:ext cx="3663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03" name="Google Shape;403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4" name="Google Shape;404;p46"/>
          <p:cNvSpPr txBox="1"/>
          <p:nvPr>
            <p:ph type="title"/>
          </p:nvPr>
        </p:nvSpPr>
        <p:spPr>
          <a:xfrm>
            <a:off x="4158100" y="466600"/>
            <a:ext cx="45297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5" name="Google Shape;405;p46"/>
          <p:cNvSpPr txBox="1"/>
          <p:nvPr>
            <p:ph idx="1" type="body"/>
          </p:nvPr>
        </p:nvSpPr>
        <p:spPr>
          <a:xfrm>
            <a:off x="4297575" y="1908275"/>
            <a:ext cx="4390200" cy="26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hoto 6">
  <p:cSld name="TITLE_AND_BODY_1_3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7"/>
          <p:cNvSpPr/>
          <p:nvPr>
            <p:ph idx="2" type="pic"/>
          </p:nvPr>
        </p:nvSpPr>
        <p:spPr>
          <a:xfrm>
            <a:off x="1992922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08" name="Google Shape;408;p47"/>
          <p:cNvSpPr/>
          <p:nvPr>
            <p:ph idx="3" type="pic"/>
          </p:nvPr>
        </p:nvSpPr>
        <p:spPr>
          <a:xfrm>
            <a:off x="3099747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09" name="Google Shape;409;p47"/>
          <p:cNvSpPr/>
          <p:nvPr>
            <p:ph idx="4" type="pic"/>
          </p:nvPr>
        </p:nvSpPr>
        <p:spPr>
          <a:xfrm>
            <a:off x="4193958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0" name="Google Shape;410;p47"/>
          <p:cNvSpPr/>
          <p:nvPr>
            <p:ph idx="5" type="pic"/>
          </p:nvPr>
        </p:nvSpPr>
        <p:spPr>
          <a:xfrm>
            <a:off x="5300783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1" name="Google Shape;411;p47"/>
          <p:cNvSpPr/>
          <p:nvPr>
            <p:ph idx="6" type="pic"/>
          </p:nvPr>
        </p:nvSpPr>
        <p:spPr>
          <a:xfrm>
            <a:off x="6407609" y="1464915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2" name="Google Shape;412;p47"/>
          <p:cNvSpPr/>
          <p:nvPr>
            <p:ph idx="7" type="pic"/>
          </p:nvPr>
        </p:nvSpPr>
        <p:spPr>
          <a:xfrm>
            <a:off x="1992922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3" name="Google Shape;413;p47"/>
          <p:cNvSpPr/>
          <p:nvPr>
            <p:ph idx="8" type="pic"/>
          </p:nvPr>
        </p:nvSpPr>
        <p:spPr>
          <a:xfrm>
            <a:off x="3099747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4" name="Google Shape;414;p47"/>
          <p:cNvSpPr/>
          <p:nvPr>
            <p:ph idx="9" type="pic"/>
          </p:nvPr>
        </p:nvSpPr>
        <p:spPr>
          <a:xfrm>
            <a:off x="4193958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5" name="Google Shape;415;p47"/>
          <p:cNvSpPr/>
          <p:nvPr>
            <p:ph idx="13" type="pic"/>
          </p:nvPr>
        </p:nvSpPr>
        <p:spPr>
          <a:xfrm>
            <a:off x="5300783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6" name="Google Shape;416;p47"/>
          <p:cNvSpPr/>
          <p:nvPr>
            <p:ph idx="14" type="pic"/>
          </p:nvPr>
        </p:nvSpPr>
        <p:spPr>
          <a:xfrm>
            <a:off x="6407609" y="2571750"/>
            <a:ext cx="9180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None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9A9C"/>
              </a:buClr>
              <a:buSzPts val="800"/>
              <a:buFont typeface="Open Sans"/>
              <a:buChar char="•"/>
              <a:defRPr b="0" i="0" sz="800" u="none" cap="none" strike="noStrike">
                <a:solidFill>
                  <a:srgbClr val="9B9A9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7" name="Google Shape;417;p47"/>
          <p:cNvSpPr txBox="1"/>
          <p:nvPr>
            <p:ph idx="12" type="sldNum"/>
          </p:nvPr>
        </p:nvSpPr>
        <p:spPr>
          <a:xfrm>
            <a:off x="8551376" y="4686300"/>
            <a:ext cx="1422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300" lIns="14300" spcFirstLastPara="1" rIns="14300" wrap="square" tIns="143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00"/>
              <a:buFont typeface="Open Sans"/>
              <a:buNone/>
              <a:defRPr b="0" i="0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8" name="Google Shape;418;p47"/>
          <p:cNvSpPr txBox="1"/>
          <p:nvPr/>
        </p:nvSpPr>
        <p:spPr>
          <a:xfrm rot="5400000">
            <a:off x="-731725" y="1936254"/>
            <a:ext cx="25245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</a:pPr>
            <a:r>
              <a:rPr lang="en-GB" sz="9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ESPLANADE -PARCOURS IMPACT8</a:t>
            </a:r>
            <a:endParaRPr i="0" sz="5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de section et description 2">
  <p:cSld name="SECTION_TITLE_AND_DESCRIPTION_2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8"/>
          <p:cNvSpPr/>
          <p:nvPr>
            <p:ph idx="2" type="pic"/>
          </p:nvPr>
        </p:nvSpPr>
        <p:spPr>
          <a:xfrm>
            <a:off x="18925" y="0"/>
            <a:ext cx="3663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2" name="Google Shape;422;p48"/>
          <p:cNvSpPr txBox="1"/>
          <p:nvPr>
            <p:ph type="title"/>
          </p:nvPr>
        </p:nvSpPr>
        <p:spPr>
          <a:xfrm>
            <a:off x="4158100" y="466600"/>
            <a:ext cx="4529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23" name="Google Shape;423;p48"/>
          <p:cNvSpPr txBox="1"/>
          <p:nvPr>
            <p:ph idx="1" type="body"/>
          </p:nvPr>
        </p:nvSpPr>
        <p:spPr>
          <a:xfrm>
            <a:off x="4297575" y="1908275"/>
            <a:ext cx="4390200" cy="26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CUSTOM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2761547" y="792590"/>
            <a:ext cx="3558300" cy="3558300"/>
          </a:xfrm>
          <a:prstGeom prst="ellipse">
            <a:avLst/>
          </a:prstGeom>
          <a:noFill/>
          <a:ln cap="flat" cmpd="sng" w="12700">
            <a:solidFill>
              <a:srgbClr val="DFDCE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388891" y="895375"/>
            <a:ext cx="3352800" cy="3352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" name="Google Shape;33;p6"/>
          <p:cNvSpPr txBox="1"/>
          <p:nvPr/>
        </p:nvSpPr>
        <p:spPr>
          <a:xfrm>
            <a:off x="3407650" y="2023646"/>
            <a:ext cx="13032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58999"/>
              </a:lnSpc>
              <a:spcBef>
                <a:spcPts val="0"/>
              </a:spcBef>
              <a:spcAft>
                <a:spcPts val="0"/>
              </a:spcAft>
              <a:buClr>
                <a:srgbClr val="CECAD1"/>
              </a:buClr>
              <a:buSzPts val="7500"/>
              <a:buFont typeface="Montserrat"/>
              <a:buNone/>
            </a:pPr>
            <a:r>
              <a:rPr b="1" lang="en-GB" sz="75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b="1" i="0" sz="7500" u="none" cap="none" strike="noStrike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766600" y="2289475"/>
            <a:ext cx="254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"/>
              <a:buNone/>
              <a:defRPr b="1" sz="2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6"/>
          <p:cNvSpPr/>
          <p:nvPr>
            <p:ph idx="2" type="pic"/>
          </p:nvPr>
        </p:nvSpPr>
        <p:spPr>
          <a:xfrm>
            <a:off x="5641850" y="110875"/>
            <a:ext cx="4929900" cy="49299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3">
  <p:cSld name="CUSTOM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2761547" y="792590"/>
            <a:ext cx="3558300" cy="3558300"/>
          </a:xfrm>
          <a:prstGeom prst="ellipse">
            <a:avLst/>
          </a:prstGeom>
          <a:noFill/>
          <a:ln cap="flat" cmpd="sng" w="12700">
            <a:solidFill>
              <a:srgbClr val="DFDCE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" name="Google Shape;38;p7"/>
          <p:cNvSpPr/>
          <p:nvPr/>
        </p:nvSpPr>
        <p:spPr>
          <a:xfrm>
            <a:off x="388891" y="895375"/>
            <a:ext cx="3352800" cy="3352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" name="Google Shape;39;p7"/>
          <p:cNvSpPr txBox="1"/>
          <p:nvPr/>
        </p:nvSpPr>
        <p:spPr>
          <a:xfrm>
            <a:off x="3407650" y="2023646"/>
            <a:ext cx="13032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58999"/>
              </a:lnSpc>
              <a:spcBef>
                <a:spcPts val="0"/>
              </a:spcBef>
              <a:spcAft>
                <a:spcPts val="0"/>
              </a:spcAft>
              <a:buClr>
                <a:srgbClr val="CECAD1"/>
              </a:buClr>
              <a:buSzPts val="7500"/>
              <a:buFont typeface="Montserrat"/>
              <a:buNone/>
            </a:pPr>
            <a:r>
              <a:rPr b="1" lang="en-GB" sz="7500">
                <a:solidFill>
                  <a:srgbClr val="4D88AD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b="1" i="0" sz="7500" u="none" cap="none" strike="noStrike">
              <a:solidFill>
                <a:srgbClr val="4D88A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766600" y="2289475"/>
            <a:ext cx="254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"/>
              <a:buNone/>
              <a:defRPr b="1" sz="2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7"/>
          <p:cNvSpPr/>
          <p:nvPr>
            <p:ph idx="2" type="pic"/>
          </p:nvPr>
        </p:nvSpPr>
        <p:spPr>
          <a:xfrm>
            <a:off x="5641850" y="110875"/>
            <a:ext cx="4929900" cy="49299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4">
  <p:cSld name="CUSTOM_1_1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>
            <a:off x="2761547" y="792590"/>
            <a:ext cx="3558300" cy="3558300"/>
          </a:xfrm>
          <a:prstGeom prst="ellipse">
            <a:avLst/>
          </a:prstGeom>
          <a:noFill/>
          <a:ln cap="flat" cmpd="sng" w="12700">
            <a:solidFill>
              <a:srgbClr val="DFDCE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" name="Google Shape;44;p8"/>
          <p:cNvSpPr/>
          <p:nvPr/>
        </p:nvSpPr>
        <p:spPr>
          <a:xfrm>
            <a:off x="388891" y="895375"/>
            <a:ext cx="3352800" cy="335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" name="Google Shape;45;p8"/>
          <p:cNvSpPr txBox="1"/>
          <p:nvPr/>
        </p:nvSpPr>
        <p:spPr>
          <a:xfrm>
            <a:off x="3407650" y="2023646"/>
            <a:ext cx="13032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58999"/>
              </a:lnSpc>
              <a:spcBef>
                <a:spcPts val="0"/>
              </a:spcBef>
              <a:spcAft>
                <a:spcPts val="0"/>
              </a:spcAft>
              <a:buClr>
                <a:srgbClr val="CECAD1"/>
              </a:buClr>
              <a:buSzPts val="7500"/>
              <a:buFont typeface="Montserrat"/>
              <a:buNone/>
            </a:pPr>
            <a:r>
              <a:rPr b="1" lang="en-GB" sz="7500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b="1" i="0" sz="7500" u="none" cap="none" strike="noStrike">
              <a:solidFill>
                <a:schemeClr val="accent5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766600" y="2289475"/>
            <a:ext cx="254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"/>
              <a:buNone/>
              <a:defRPr b="1" sz="2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8"/>
          <p:cNvSpPr/>
          <p:nvPr>
            <p:ph idx="2" type="pic"/>
          </p:nvPr>
        </p:nvSpPr>
        <p:spPr>
          <a:xfrm>
            <a:off x="5641850" y="110875"/>
            <a:ext cx="4929900" cy="49299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5">
  <p:cSld name="CUSTOM_1_1_1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2761547" y="792590"/>
            <a:ext cx="3558300" cy="3558300"/>
          </a:xfrm>
          <a:prstGeom prst="ellipse">
            <a:avLst/>
          </a:prstGeom>
          <a:noFill/>
          <a:ln cap="flat" cmpd="sng" w="12700">
            <a:solidFill>
              <a:srgbClr val="DFDCE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0" name="Google Shape;50;p9"/>
          <p:cNvSpPr/>
          <p:nvPr/>
        </p:nvSpPr>
        <p:spPr>
          <a:xfrm>
            <a:off x="388891" y="895375"/>
            <a:ext cx="3352800" cy="3352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D3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" name="Google Shape;51;p9"/>
          <p:cNvSpPr txBox="1"/>
          <p:nvPr/>
        </p:nvSpPr>
        <p:spPr>
          <a:xfrm>
            <a:off x="3407650" y="2023646"/>
            <a:ext cx="13032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58999"/>
              </a:lnSpc>
              <a:spcBef>
                <a:spcPts val="0"/>
              </a:spcBef>
              <a:spcAft>
                <a:spcPts val="0"/>
              </a:spcAft>
              <a:buClr>
                <a:srgbClr val="CECAD1"/>
              </a:buClr>
              <a:buSzPts val="7500"/>
              <a:buFont typeface="Montserrat"/>
              <a:buNone/>
            </a:pPr>
            <a:r>
              <a:rPr b="1" lang="en-GB" sz="7500">
                <a:solidFill>
                  <a:srgbClr val="248D8C"/>
                </a:solidFill>
                <a:latin typeface="Poppins"/>
                <a:ea typeface="Poppins"/>
                <a:cs typeface="Poppins"/>
                <a:sym typeface="Poppins"/>
              </a:rPr>
              <a:t>05</a:t>
            </a:r>
            <a:endParaRPr b="1" i="0" sz="7500" u="none" cap="none" strike="noStrike">
              <a:solidFill>
                <a:srgbClr val="248D8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" name="Google Shape;52;p9"/>
          <p:cNvSpPr txBox="1"/>
          <p:nvPr>
            <p:ph type="title"/>
          </p:nvPr>
        </p:nvSpPr>
        <p:spPr>
          <a:xfrm>
            <a:off x="766600" y="2289475"/>
            <a:ext cx="254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"/>
              <a:buNone/>
              <a:defRPr b="1" sz="2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9"/>
          <p:cNvSpPr/>
          <p:nvPr>
            <p:ph idx="2" type="pic"/>
          </p:nvPr>
        </p:nvSpPr>
        <p:spPr>
          <a:xfrm>
            <a:off x="5641850" y="110875"/>
            <a:ext cx="4929900" cy="49299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éma parcours d'accompagnement" type="twoColTx">
  <p:cSld name="TITLE_AND_TWO_COLUMN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0"/>
          <p:cNvPicPr preferRelativeResize="0"/>
          <p:nvPr/>
        </p:nvPicPr>
        <p:blipFill rotWithShape="1">
          <a:blip r:embed="rId2">
            <a:alphaModFix/>
          </a:blip>
          <a:srcRect b="10459" l="9770" r="6435" t="6532"/>
          <a:stretch/>
        </p:blipFill>
        <p:spPr>
          <a:xfrm>
            <a:off x="520151" y="205288"/>
            <a:ext cx="8103699" cy="473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8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47" Type="http://schemas.openxmlformats.org/officeDocument/2006/relationships/slideLayout" Target="../slideLayouts/slideLayout47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74875" y="503625"/>
            <a:ext cx="76113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Font typeface="Poppins"/>
              <a:buNone/>
              <a:defRPr b="1" sz="33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4750" y="1765550"/>
            <a:ext cx="7371900" cy="29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8384" y="46551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b="1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b="1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b="1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b="1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b="1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b="1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b="1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b="1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774875" y="4655175"/>
            <a:ext cx="80031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Badgerly ©2024 - aucun droit de reproduction </a:t>
            </a:r>
            <a:endParaRPr b="1"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spreadsheets/d/138jtRfm0IjvM0kix9NirzO1t7Qhnt_P_1LWP0l8uNao/edit?gid=922550120#gid=922550120" TargetMode="External"/><Relationship Id="rId4" Type="http://schemas.openxmlformats.org/officeDocument/2006/relationships/image" Target="../media/image3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cs.google.com/document/d/1zFjpPvPPpfH9WsqATC4_5etWpo1mZwTrQrQtZ2rKlAw/edit?tab=t.0#heading=h.al34308jbfng" TargetMode="External"/><Relationship Id="rId4" Type="http://schemas.openxmlformats.org/officeDocument/2006/relationships/hyperlink" Target="https://docs.google.com/spreadsheets/d/1Dd8zW1M0yDdbKYI0rBLXds9fWkHMC4WJMFZoEDMyC14/edit?gid=1952902944#gid=1952902944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library.gv.com/how-google-sets-goals-okrs-a1f69b0b72c7" TargetMode="External"/><Relationship Id="rId4" Type="http://schemas.openxmlformats.org/officeDocument/2006/relationships/hyperlink" Target="https://faqdd.qc.ca/wp-content/uploads/2024/06/acq-guide-depot-projet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ocs.google.com/spreadsheets/d/1CcxKDxa7CIN5RKMNolordQeULIFinY3pOwipX87jvw8/edit?gid=0#gid=0" TargetMode="External"/><Relationship Id="rId4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docs.google.com/spreadsheets/d/16UwM2V3oe1KLJ-EYgNoigMqCknArr3qPZQm96aF2r_g/edit?gid=1658361720#gid=1658361720" TargetMode="External"/><Relationship Id="rId4" Type="http://schemas.openxmlformats.org/officeDocument/2006/relationships/image" Target="../media/image25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8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app.previsio.ca/" TargetMode="External"/><Relationship Id="rId4" Type="http://schemas.openxmlformats.org/officeDocument/2006/relationships/hyperlink" Target="https://slidebean.com/free-startup-financial-model-template" TargetMode="External"/><Relationship Id="rId5" Type="http://schemas.openxmlformats.org/officeDocument/2006/relationships/hyperlink" Target="https://app.budgeto.co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9"/>
          <p:cNvSpPr txBox="1"/>
          <p:nvPr>
            <p:ph type="title"/>
          </p:nvPr>
        </p:nvSpPr>
        <p:spPr>
          <a:xfrm>
            <a:off x="4955100" y="1640550"/>
            <a:ext cx="4092300" cy="15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/>
              <a:t>Les outils pour réussir ses objectifs de financement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/>
          </a:p>
        </p:txBody>
      </p:sp>
      <p:sp>
        <p:nvSpPr>
          <p:cNvPr id="429" name="Google Shape;429;p49"/>
          <p:cNvSpPr txBox="1"/>
          <p:nvPr>
            <p:ph idx="1" type="subTitle"/>
          </p:nvPr>
        </p:nvSpPr>
        <p:spPr>
          <a:xfrm>
            <a:off x="5000625" y="3159450"/>
            <a:ext cx="4046700" cy="12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 Claudia Pérez-Levesque, Badgerly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28  novembre 2024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8"/>
          <p:cNvSpPr txBox="1"/>
          <p:nvPr>
            <p:ph idx="1" type="body"/>
          </p:nvPr>
        </p:nvSpPr>
        <p:spPr>
          <a:xfrm>
            <a:off x="4297575" y="1908275"/>
            <a:ext cx="4390200" cy="26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1h / 2 semaines: t</a:t>
            </a:r>
            <a:r>
              <a:rPr lang="en-GB"/>
              <a:t>âche dans le calendrier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Faire le tour des nouvelles dans notre liste de bailleurs de fonds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S’abonner à des nouvelles infolettres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91" name="Google Shape;491;p5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10589" l="27725" r="1054" t="10590"/>
          <a:stretch/>
        </p:blipFill>
        <p:spPr>
          <a:xfrm>
            <a:off x="18925" y="0"/>
            <a:ext cx="3663299" cy="5143501"/>
          </a:xfrm>
          <a:prstGeom prst="rect">
            <a:avLst/>
          </a:prstGeom>
        </p:spPr>
      </p:pic>
      <p:sp>
        <p:nvSpPr>
          <p:cNvPr id="492" name="Google Shape;492;p58"/>
          <p:cNvSpPr txBox="1"/>
          <p:nvPr>
            <p:ph type="title"/>
          </p:nvPr>
        </p:nvSpPr>
        <p:spPr>
          <a:xfrm>
            <a:off x="4158100" y="466600"/>
            <a:ext cx="4529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Trouver les nouvelles opportunités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98" name="Google Shape;498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Tableau des opportunités</a:t>
            </a:r>
            <a:endParaRPr/>
          </a:p>
        </p:txBody>
      </p:sp>
      <p:pic>
        <p:nvPicPr>
          <p:cNvPr id="499" name="Google Shape;499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010879"/>
            <a:ext cx="8520598" cy="2557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oogle Shape;504;p6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4386" r="14393" t="0"/>
          <a:stretch/>
        </p:blipFill>
        <p:spPr>
          <a:xfrm>
            <a:off x="18925" y="0"/>
            <a:ext cx="3663301" cy="5143501"/>
          </a:xfrm>
          <a:prstGeom prst="rect">
            <a:avLst/>
          </a:prstGeom>
        </p:spPr>
      </p:pic>
      <p:sp>
        <p:nvSpPr>
          <p:cNvPr id="505" name="Google Shape;505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06" name="Google Shape;506;p60"/>
          <p:cNvSpPr txBox="1"/>
          <p:nvPr>
            <p:ph type="title"/>
          </p:nvPr>
        </p:nvSpPr>
        <p:spPr>
          <a:xfrm>
            <a:off x="4158100" y="466600"/>
            <a:ext cx="4529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Décider d’appliquer</a:t>
            </a:r>
            <a:endParaRPr/>
          </a:p>
        </p:txBody>
      </p:sp>
      <p:sp>
        <p:nvSpPr>
          <p:cNvPr id="507" name="Google Shape;507;p60"/>
          <p:cNvSpPr txBox="1"/>
          <p:nvPr>
            <p:ph idx="1" type="body"/>
          </p:nvPr>
        </p:nvSpPr>
        <p:spPr>
          <a:xfrm>
            <a:off x="4297575" y="1908275"/>
            <a:ext cx="4390200" cy="26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 rencontre par mois de 30 minutes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Choix des opportunités à saisir (obligatoire si objectif de financement n’est pas atteint)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Critères: Budget total, Niveau de concordance avec les objectifs, Dépenses sous-financées, Date limite, Probabilité, TEMPS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 étapes avant la rédaction</a:t>
            </a:r>
            <a:endParaRPr/>
          </a:p>
        </p:txBody>
      </p:sp>
      <p:sp>
        <p:nvSpPr>
          <p:cNvPr id="513" name="Google Shape;513;p61"/>
          <p:cNvSpPr txBox="1"/>
          <p:nvPr>
            <p:ph idx="4294967295" type="subTitle"/>
          </p:nvPr>
        </p:nvSpPr>
        <p:spPr>
          <a:xfrm>
            <a:off x="490250" y="379645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CECAD1"/>
                </a:solidFill>
              </a:rPr>
              <a:t>Organiser la rédaction, la soumission et la reddition</a:t>
            </a:r>
            <a:endParaRPr>
              <a:solidFill>
                <a:srgbClr val="CECAD1"/>
              </a:solidFill>
            </a:endParaRPr>
          </a:p>
        </p:txBody>
      </p:sp>
      <p:sp>
        <p:nvSpPr>
          <p:cNvPr id="514" name="Google Shape;514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2"/>
          <p:cNvSpPr txBox="1"/>
          <p:nvPr>
            <p:ph type="title"/>
          </p:nvPr>
        </p:nvSpPr>
        <p:spPr>
          <a:xfrm>
            <a:off x="349500" y="276450"/>
            <a:ext cx="84450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Avant de commencer à rédiger</a:t>
            </a:r>
            <a:endParaRPr/>
          </a:p>
        </p:txBody>
      </p:sp>
      <p:sp>
        <p:nvSpPr>
          <p:cNvPr id="520" name="Google Shape;520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21" name="Google Shape;521;p62"/>
          <p:cNvPicPr preferRelativeResize="0"/>
          <p:nvPr/>
        </p:nvPicPr>
        <p:blipFill rotWithShape="1">
          <a:blip r:embed="rId3">
            <a:alphaModFix/>
          </a:blip>
          <a:srcRect b="26039" l="0" r="0" t="27043"/>
          <a:stretch/>
        </p:blipFill>
        <p:spPr>
          <a:xfrm>
            <a:off x="349500" y="1649518"/>
            <a:ext cx="7955976" cy="2683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 dossier</a:t>
            </a:r>
            <a:endParaRPr/>
          </a:p>
        </p:txBody>
      </p:sp>
      <p:sp>
        <p:nvSpPr>
          <p:cNvPr id="527" name="Google Shape;527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28" name="Google Shape;52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650" y="1130025"/>
            <a:ext cx="737429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 dossier</a:t>
            </a:r>
            <a:endParaRPr/>
          </a:p>
        </p:txBody>
      </p:sp>
      <p:sp>
        <p:nvSpPr>
          <p:cNvPr id="534" name="Google Shape;534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0_documents_preparation: tous les documents de préparation, les modèles de lettres, les notes de rencontres, les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02_doctravail</a:t>
            </a:r>
            <a:r>
              <a:rPr lang="en-GB"/>
              <a:t> et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03_budget</a:t>
            </a:r>
            <a:r>
              <a:rPr lang="en-GB"/>
              <a:t>, les documents du bailleur de fonds (guide et modèles)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a_docs_remise: mettre une copie du formulaire en ligne, les lettres signées et tout ce qui a été envoyé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b_communications: s’il y a des communications ici avec les bailleurs de fonds, mettre emails et documents supplémentaires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c_contrat: mettre le contrat signé et les amendements ici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i_rapport_et_preuves: les rapports d’étapes et les preuves demandées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 rédaction</a:t>
            </a:r>
            <a:endParaRPr/>
          </a:p>
        </p:txBody>
      </p:sp>
      <p:sp>
        <p:nvSpPr>
          <p:cNvPr id="541" name="Google Shape;541;p65"/>
          <p:cNvSpPr txBox="1"/>
          <p:nvPr>
            <p:ph idx="4294967295" type="subTitle"/>
          </p:nvPr>
        </p:nvSpPr>
        <p:spPr>
          <a:xfrm>
            <a:off x="490250" y="379645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CECAD1"/>
                </a:solidFill>
              </a:rPr>
              <a:t>Les outils pour </a:t>
            </a:r>
            <a:r>
              <a:rPr lang="en-GB">
                <a:solidFill>
                  <a:srgbClr val="CECAD1"/>
                </a:solidFill>
              </a:rPr>
              <a:t>accélérer le processus de rédaction</a:t>
            </a:r>
            <a:r>
              <a:rPr lang="en-GB">
                <a:solidFill>
                  <a:srgbClr val="CECAD1"/>
                </a:solidFill>
              </a:rPr>
              <a:t> </a:t>
            </a:r>
            <a:endParaRPr>
              <a:solidFill>
                <a:srgbClr val="CECAD1"/>
              </a:solidFill>
            </a:endParaRPr>
          </a:p>
        </p:txBody>
      </p:sp>
      <p:sp>
        <p:nvSpPr>
          <p:cNvPr id="542" name="Google Shape;542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48" name="Google Shape;548;p66"/>
          <p:cNvPicPr preferRelativeResize="0"/>
          <p:nvPr/>
        </p:nvPicPr>
        <p:blipFill rotWithShape="1">
          <a:blip r:embed="rId3">
            <a:alphaModFix/>
          </a:blip>
          <a:srcRect b="37300" l="0" r="0" t="0"/>
          <a:stretch/>
        </p:blipFill>
        <p:spPr>
          <a:xfrm>
            <a:off x="753263" y="887200"/>
            <a:ext cx="7637475" cy="303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7"/>
          <p:cNvSpPr txBox="1"/>
          <p:nvPr>
            <p:ph type="title"/>
          </p:nvPr>
        </p:nvSpPr>
        <p:spPr>
          <a:xfrm>
            <a:off x="349500" y="276450"/>
            <a:ext cx="84450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 Key Results (</a:t>
            </a:r>
            <a:r>
              <a:rPr lang="en-GB" u="sng">
                <a:solidFill>
                  <a:schemeClr val="hlink"/>
                </a:solidFill>
                <a:hlinkClick r:id="rId3"/>
              </a:rPr>
              <a:t>OKR</a:t>
            </a:r>
            <a:r>
              <a:rPr lang="en-GB"/>
              <a:t>)</a:t>
            </a:r>
            <a:endParaRPr/>
          </a:p>
        </p:txBody>
      </p:sp>
      <p:sp>
        <p:nvSpPr>
          <p:cNvPr id="554" name="Google Shape;554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555" name="Google Shape;555;p67"/>
          <p:cNvGraphicFramePr/>
          <p:nvPr/>
        </p:nvGraphicFramePr>
        <p:xfrm>
          <a:off x="349500" y="1077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{8D2A2C7E-8858-441C-BF59-B8DDF83C43A4}</a:tableStyleId>
              </a:tblPr>
              <a:tblGrid>
                <a:gridCol w="2705025"/>
                <a:gridCol w="2193900"/>
                <a:gridCol w="1612025"/>
                <a:gridCol w="16120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u="sng">
                          <a:solidFill>
                            <a:schemeClr val="hlink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  <a:hlinkClick r:id="rId4"/>
                        </a:rPr>
                        <a:t>Guide du demandeur FAQDD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OBJECTIF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RÉSULTAT CLÉ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BÉNÉFICE ESCOMPTÉ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concerne l’atténuation, l’adaptation ou les deux;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Atténuer les changements climatiques dans l’industrie alimentaire au Québec (ou dans ma région)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RC1: Réduire les GES de transport de 5tCO2eq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RC2: Réduire l’utilisation de pesticides de 100kg par hectare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m</a:t>
                      </a: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eilleure qualité de l’air, dimition des GES, meilleure qualité du sol, etc.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met en œuvre des actions de mobilisation qui s’appuient sur l’implication citoyenne, sur l’implication des organisations et sur le renforcement des capacités;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Mettre</a:t>
                      </a:r>
                      <a:r>
                        <a:rPr lang="en-GB" sz="800">
                          <a:solidFill>
                            <a:schemeClr val="dk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 en œuvre des actions de mobilisation qui s’appuient sur l’implication citoyenne, sur l’implication des organisations et sur le renforcement des capacités;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RC1: Mettre en oeuvre une table sectorielle sur la sécurité alimentaire dans la région de … qui se rencontre 1 fois par 2mois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RC2: Embaucher une RH qui appuiera les initiatives citoyennes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Ancrage territorial, optimisation des ressources, diffusion des connaissance, etc. 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prévoit des activités d’information et de sensibilisation </a:t>
                      </a: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(promotion du projet, diffusion de connaissances, outils multimédias, présentations, évènements, démarchage et plaidoyer)</a:t>
                      </a: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, de préparation à l’action </a:t>
                      </a: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(ateliers, formations, outils, production de diagnostics et de plans d’action) </a:t>
                      </a: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et d’accompagnement dans l’action (</a:t>
                      </a: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engagements et défis, démarches de certification, concertation, services-conseils et essais)</a:t>
                      </a: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.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Faire une activité de sensibilisation auprès des citoyen.ne.s de Montréal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RC1: Préparer le contenu et le rendu d’un document de vulgarisation scientifique sur l’alimentation locale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RC2: Animer une rencontre de </a:t>
                      </a: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sensibilisation</a:t>
                      </a: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 citoyenne avec 100 personnes. 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RC3: mettre les documents en ligne sur le site web des partenaires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…</a:t>
                      </a:r>
                      <a:endParaRPr sz="8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36000" marB="36000" marR="36000" marL="36000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35" name="Google Shape;435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	</a:t>
            </a:r>
            <a:endParaRPr/>
          </a:p>
        </p:txBody>
      </p:sp>
      <p:sp>
        <p:nvSpPr>
          <p:cNvPr id="436" name="Google Shape;436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Présentation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Processus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Avant d’appliquer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Avant de rédiger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La rédaction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Après avoir soumis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TIPS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Critères d’évaluation</a:t>
            </a:r>
            <a:endParaRPr/>
          </a:p>
        </p:txBody>
      </p:sp>
      <p:sp>
        <p:nvSpPr>
          <p:cNvPr id="561" name="Google Shape;561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8.1. Ressources et expérience de l’organisation (max. 2400 caractères) 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Présentez les ressources et l'expérience dont dispose votre organisation et qui permettront la bonne réalisation du projet. </a:t>
            </a:r>
            <a:endParaRPr i="1" sz="1000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1100">
                <a:solidFill>
                  <a:srgbClr val="EC663B"/>
                </a:solidFill>
                <a:latin typeface="Arial"/>
                <a:ea typeface="Arial"/>
                <a:cs typeface="Arial"/>
                <a:sym typeface="Arial"/>
              </a:rPr>
              <a:t>Les capacités, la crédibilité, l’expertise et l’expérience du demandeur 	20/100 points</a:t>
            </a:r>
            <a:endParaRPr i="1" sz="1100">
              <a:solidFill>
                <a:srgbClr val="EC663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EC663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Capacités: </a:t>
            </a:r>
            <a:r>
              <a:rPr i="1" lang="en-GB"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démonstration par des résultats concrets, diversité des compétences, références aux outils et technologies </a:t>
            </a:r>
            <a:endParaRPr i="1" sz="110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Crédibilité: </a:t>
            </a:r>
            <a:r>
              <a:rPr i="1" lang="en-GB"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reconnaissance de l’industrie, succès précédents dans le même secteur, réseau et influence</a:t>
            </a:r>
            <a:endParaRPr i="1" sz="110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Expertise: </a:t>
            </a:r>
            <a:r>
              <a:rPr i="1" lang="en-GB"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expériences spécifiques et formations pertinentes, études de cas ou exemples de projets techniques, publications et contributions </a:t>
            </a:r>
            <a:endParaRPr i="1" sz="110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GB"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Expérience: </a:t>
            </a:r>
            <a:r>
              <a:rPr i="1" lang="en-GB"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expérience (cv ou biographies), portfolio de projets réussis, capacité d’adaptation et de résilience </a:t>
            </a:r>
            <a:endParaRPr i="1" sz="1100">
              <a:solidFill>
                <a:srgbClr val="EC663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9"/>
          <p:cNvSpPr txBox="1"/>
          <p:nvPr>
            <p:ph type="title"/>
          </p:nvPr>
        </p:nvSpPr>
        <p:spPr>
          <a:xfrm>
            <a:off x="4158100" y="466600"/>
            <a:ext cx="4529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 Gabarit général [</a:t>
            </a:r>
            <a:r>
              <a:rPr lang="en-GB" u="sng">
                <a:solidFill>
                  <a:schemeClr val="hlink"/>
                </a:solidFill>
                <a:hlinkClick r:id="rId3"/>
              </a:rPr>
              <a:t>le golden_template</a:t>
            </a:r>
            <a:r>
              <a:rPr lang="en-GB"/>
              <a:t>]</a:t>
            </a:r>
            <a:endParaRPr/>
          </a:p>
        </p:txBody>
      </p:sp>
      <p:sp>
        <p:nvSpPr>
          <p:cNvPr id="568" name="Google Shape;568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9" name="Google Shape;569;p69"/>
          <p:cNvSpPr txBox="1"/>
          <p:nvPr>
            <p:ph idx="1" type="body"/>
          </p:nvPr>
        </p:nvSpPr>
        <p:spPr>
          <a:xfrm>
            <a:off x="4297575" y="1908275"/>
            <a:ext cx="4390200" cy="26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Coordonnées (mission, vision, #employéEs, historique, données comptables fréquentes...)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Équipe (biographies)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Produits et services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Mesures d’impact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Projets passés et résultats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Partenaires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Marché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Concurrence</a:t>
            </a:r>
            <a:endParaRPr/>
          </a:p>
        </p:txBody>
      </p:sp>
      <p:pic>
        <p:nvPicPr>
          <p:cNvPr id="570" name="Google Shape;570;p69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1054" r="27725" t="0"/>
          <a:stretch/>
        </p:blipFill>
        <p:spPr>
          <a:xfrm>
            <a:off x="-133475" y="0"/>
            <a:ext cx="3663301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70"/>
          <p:cNvSpPr txBox="1"/>
          <p:nvPr/>
        </p:nvSpPr>
        <p:spPr>
          <a:xfrm>
            <a:off x="1130575" y="258250"/>
            <a:ext cx="7199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GB" sz="2400">
                <a:latin typeface="Poppins"/>
                <a:ea typeface="Poppins"/>
                <a:cs typeface="Poppins"/>
                <a:sym typeface="Poppins"/>
              </a:rPr>
              <a:t>Construire</a:t>
            </a:r>
            <a:r>
              <a:rPr b="1" lang="en-GB" sz="2400">
                <a:latin typeface="Poppins"/>
                <a:ea typeface="Poppins"/>
                <a:cs typeface="Poppins"/>
                <a:sym typeface="Poppins"/>
              </a:rPr>
              <a:t> les budgets</a:t>
            </a:r>
            <a:endParaRPr b="1" i="0" sz="2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576" name="Google Shape;576;p70"/>
          <p:cNvGraphicFramePr/>
          <p:nvPr/>
        </p:nvGraphicFramePr>
        <p:xfrm>
          <a:off x="1130575" y="102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{F844FBD6-6CC8-43EC-939A-31507541565F}</a:tableStyleId>
              </a:tblPr>
              <a:tblGrid>
                <a:gridCol w="2867025"/>
                <a:gridCol w="1038225"/>
                <a:gridCol w="1038225"/>
                <a:gridCol w="1038225"/>
                <a:gridCol w="1038225"/>
                <a:gridCol w="400050"/>
              </a:tblGrid>
              <a:tr h="206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DONNÉES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BIOALIMENTAIRE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SUBVENTION 2</a:t>
                      </a:r>
                      <a:endParaRPr b="1"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ctr"/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% dépenses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80%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50%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ctr"/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max cumul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80%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75%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ctr"/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max subvention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$100,000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$20,000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ctr"/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Frais d'exploitation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BUDGET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MONTANTS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ORGANISME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Salaires et avantages sociaux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$90,792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$72,634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$18,158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/>
                        <a:t>20%</a:t>
                      </a:r>
                      <a:endParaRPr sz="800"/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Petits outils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$5,446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$4,357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$1,089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/>
                        <a:t>20%</a:t>
                      </a:r>
                      <a:endParaRPr sz="800"/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Logiciels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$4,445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$3,556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$889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/>
                        <a:t>20%</a:t>
                      </a:r>
                      <a:endParaRPr sz="800"/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Honoraires professionnels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$3,845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$3,076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$769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/>
                        <a:t>20%</a:t>
                      </a:r>
                      <a:endParaRPr sz="800"/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Frais de formation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$63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$63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100%</a:t>
                      </a:r>
                      <a:endParaRPr i="1"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Frais de développement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$8,262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</a:rPr>
                        <a:t>$3,389</a:t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$4,873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59%</a:t>
                      </a:r>
                      <a:endParaRPr i="1"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Publicité et promotion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$33,222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$3,334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</a:rPr>
                        <a:t>$16,611</a:t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$13,277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40%</a:t>
                      </a:r>
                      <a:endParaRPr i="1"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Loyer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$23,701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11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$13,043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11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$48,382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11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79%</a:t>
                      </a:r>
                      <a:endParaRPr i="1"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Frais de bureau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$10,371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Amortissement des immobilisations corporelles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$7,736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Intérêts et frais bancaires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$6,832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Assurances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$5,902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Télécommunications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$3,150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Frais de déplacement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$1,861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Entretien et réparations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$971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Taxes et permis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$407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Frais de représentation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$296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Frais postaux</a:t>
                      </a:r>
                      <a:endParaRPr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$198</a:t>
                      </a:r>
                      <a:endParaRPr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12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9900FF"/>
                        </a:solidFill>
                      </a:endParaRPr>
                    </a:p>
                  </a:txBody>
                  <a:tcPr marT="0" marB="0" marR="28575" marL="28575" anchor="b"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ctr"/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TOTAL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$207,500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$100,000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9900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$20,000</a:t>
                      </a:r>
                      <a:endParaRPr b="1" sz="800">
                        <a:solidFill>
                          <a:srgbClr val="9900FF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$87,500</a:t>
                      </a:r>
                      <a:endParaRPr b="1" sz="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ctr"/>
                </a:tc>
              </a:tr>
              <a:tr h="14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48%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10%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800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42%</a:t>
                      </a:r>
                      <a:endParaRPr i="1" sz="800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0" marB="0" marR="28575" marL="28575" anchor="ctr"/>
                </a:tc>
              </a:tr>
            </a:tbl>
          </a:graphicData>
        </a:graphic>
      </p:graphicFrame>
      <p:sp>
        <p:nvSpPr>
          <p:cNvPr id="577" name="Google Shape;577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578" name="Google Shape;578;p70"/>
          <p:cNvCxnSpPr/>
          <p:nvPr/>
        </p:nvCxnSpPr>
        <p:spPr>
          <a:xfrm>
            <a:off x="6083950" y="2806850"/>
            <a:ext cx="1034400" cy="156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9" name="Google Shape;579;p70"/>
          <p:cNvCxnSpPr/>
          <p:nvPr/>
        </p:nvCxnSpPr>
        <p:spPr>
          <a:xfrm flipH="1">
            <a:off x="6084025" y="2806850"/>
            <a:ext cx="1034400" cy="156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7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6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Après avoir soumis?</a:t>
            </a:r>
            <a:endParaRPr/>
          </a:p>
        </p:txBody>
      </p:sp>
      <p:sp>
        <p:nvSpPr>
          <p:cNvPr id="585" name="Google Shape;585;p71"/>
          <p:cNvSpPr txBox="1"/>
          <p:nvPr>
            <p:ph idx="4294967295" type="subTitle"/>
          </p:nvPr>
        </p:nvSpPr>
        <p:spPr>
          <a:xfrm>
            <a:off x="490250" y="3878426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CECAD1"/>
                </a:solidFill>
              </a:rPr>
              <a:t>Les outils pour terminer en douceur</a:t>
            </a:r>
            <a:endParaRPr/>
          </a:p>
        </p:txBody>
      </p:sp>
      <p:sp>
        <p:nvSpPr>
          <p:cNvPr id="586" name="Google Shape;586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92" name="Google Shape;59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93275"/>
            <a:ext cx="8839200" cy="3833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73"/>
          <p:cNvSpPr txBox="1"/>
          <p:nvPr>
            <p:ph type="title"/>
          </p:nvPr>
        </p:nvSpPr>
        <p:spPr>
          <a:xfrm>
            <a:off x="4158100" y="466600"/>
            <a:ext cx="4529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Fichier de suivi des subventions</a:t>
            </a:r>
            <a:endParaRPr/>
          </a:p>
        </p:txBody>
      </p:sp>
      <p:sp>
        <p:nvSpPr>
          <p:cNvPr id="598" name="Google Shape;598;p73"/>
          <p:cNvSpPr txBox="1"/>
          <p:nvPr>
            <p:ph idx="1" type="body"/>
          </p:nvPr>
        </p:nvSpPr>
        <p:spPr>
          <a:xfrm>
            <a:off x="4297575" y="1908275"/>
            <a:ext cx="4390200" cy="26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2 heures/mois après la tenue de livres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</a:t>
            </a:r>
            <a:r>
              <a:rPr lang="en-GB"/>
              <a:t>ssigner les dépenses à toutes les subventions</a:t>
            </a:r>
            <a:endParaRPr/>
          </a:p>
        </p:txBody>
      </p:sp>
      <p:sp>
        <p:nvSpPr>
          <p:cNvPr id="599" name="Google Shape;599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00" name="Google Shape;600;p73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2535" r="26244" t="0"/>
          <a:stretch/>
        </p:blipFill>
        <p:spPr>
          <a:xfrm>
            <a:off x="18925" y="0"/>
            <a:ext cx="3663301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5" name="Google Shape;605;p7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-427" r="29207" t="0"/>
          <a:stretch/>
        </p:blipFill>
        <p:spPr>
          <a:xfrm>
            <a:off x="18925" y="0"/>
            <a:ext cx="3663301" cy="5143501"/>
          </a:xfrm>
          <a:prstGeom prst="rect">
            <a:avLst/>
          </a:prstGeom>
        </p:spPr>
      </p:pic>
      <p:sp>
        <p:nvSpPr>
          <p:cNvPr id="606" name="Google Shape;606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07" name="Google Shape;607;p74"/>
          <p:cNvSpPr txBox="1"/>
          <p:nvPr>
            <p:ph type="title"/>
          </p:nvPr>
        </p:nvSpPr>
        <p:spPr>
          <a:xfrm>
            <a:off x="4158100" y="466600"/>
            <a:ext cx="4529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États financiers x subventions</a:t>
            </a:r>
            <a:endParaRPr/>
          </a:p>
        </p:txBody>
      </p:sp>
      <p:sp>
        <p:nvSpPr>
          <p:cNvPr id="608" name="Google Shape;608;p74"/>
          <p:cNvSpPr txBox="1"/>
          <p:nvPr>
            <p:ph idx="1" type="body"/>
          </p:nvPr>
        </p:nvSpPr>
        <p:spPr>
          <a:xfrm>
            <a:off x="4297575" y="1908275"/>
            <a:ext cx="4390200" cy="26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Subventions reçues &gt; subventions dépensées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-GB">
                <a:solidFill>
                  <a:srgbClr val="9B9A9C"/>
                </a:solidFill>
              </a:rPr>
              <a:t>U</a:t>
            </a:r>
            <a:r>
              <a:rPr i="1" lang="en-GB">
                <a:solidFill>
                  <a:srgbClr val="9B9A9C"/>
                </a:solidFill>
              </a:rPr>
              <a:t>ne subvention reçues avant que les dépenses ne soient comptabilisées doit être inscrite d’abord au passif, sous le poste « Produits reportés » ou « Produits perçus d'avance », et constatée à titre de produit au cours de l’exercice où sont engagées les charges auxquelles la somme d’argent est affectée.</a:t>
            </a:r>
            <a:endParaRPr i="1">
              <a:solidFill>
                <a:srgbClr val="9B9A9C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3" name="Google Shape;613;p7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9200" r="-420" t="0"/>
          <a:stretch/>
        </p:blipFill>
        <p:spPr>
          <a:xfrm>
            <a:off x="18925" y="0"/>
            <a:ext cx="3663301" cy="5143501"/>
          </a:xfrm>
          <a:prstGeom prst="rect">
            <a:avLst/>
          </a:prstGeom>
        </p:spPr>
      </p:pic>
      <p:sp>
        <p:nvSpPr>
          <p:cNvPr id="614" name="Google Shape;614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15" name="Google Shape;615;p75"/>
          <p:cNvSpPr txBox="1"/>
          <p:nvPr>
            <p:ph type="title"/>
          </p:nvPr>
        </p:nvSpPr>
        <p:spPr>
          <a:xfrm>
            <a:off x="4158100" y="466600"/>
            <a:ext cx="4529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États financiers x subventions</a:t>
            </a:r>
            <a:endParaRPr/>
          </a:p>
        </p:txBody>
      </p:sp>
      <p:sp>
        <p:nvSpPr>
          <p:cNvPr id="616" name="Google Shape;616;p75"/>
          <p:cNvSpPr txBox="1"/>
          <p:nvPr>
            <p:ph idx="1" type="body"/>
          </p:nvPr>
        </p:nvSpPr>
        <p:spPr>
          <a:xfrm>
            <a:off x="4297575" y="1908275"/>
            <a:ext cx="4390200" cy="26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Subventions reçues &lt; subventions dépensées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9B9A9C"/>
                </a:solidFill>
              </a:rPr>
              <a:t>Pour les organismes à but non lucratif, les apports à recevoir doivent être présentés à titre d’actifs dans le bilan lorsqu’ils satisfont aux deux critères de constatation suivants : </a:t>
            </a:r>
            <a:endParaRPr i="1">
              <a:solidFill>
                <a:srgbClr val="9B9A9C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9B9A9C"/>
                </a:solidFill>
              </a:rPr>
              <a:t>1) le montant à recevoir peut faire l’objet d’une estimation raisonnable; </a:t>
            </a:r>
            <a:endParaRPr i="1">
              <a:solidFill>
                <a:srgbClr val="9B9A9C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-GB">
                <a:solidFill>
                  <a:srgbClr val="9B9A9C"/>
                </a:solidFill>
              </a:rPr>
              <a:t>2) la réception du montant est raisonnablement assurée.</a:t>
            </a:r>
            <a:endParaRPr i="1">
              <a:solidFill>
                <a:srgbClr val="9B9A9C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Exemple ÉF</a:t>
            </a:r>
            <a:endParaRPr/>
          </a:p>
        </p:txBody>
      </p:sp>
      <p:sp>
        <p:nvSpPr>
          <p:cNvPr id="622" name="Google Shape;622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623" name="Google Shape;623;p76"/>
          <p:cNvGraphicFramePr/>
          <p:nvPr/>
        </p:nvGraphicFramePr>
        <p:xfrm>
          <a:off x="311700" y="115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{F844FBD6-6CC8-43EC-939A-31507541565F}</a:tableStyleId>
              </a:tblPr>
              <a:tblGrid>
                <a:gridCol w="2268775"/>
                <a:gridCol w="952400"/>
                <a:gridCol w="952400"/>
                <a:gridCol w="952400"/>
                <a:gridCol w="952400"/>
                <a:gridCol w="952400"/>
              </a:tblGrid>
              <a:tr h="22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sub_1@50%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MAX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Multiplier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SUM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</a:tr>
              <a:tr h="232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Main-d'oeuvre directe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$254,500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$3,779.76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1.23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$3,077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</a:tr>
              <a:tr h="22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Honoraires professionnels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$167,000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$252,375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1.00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$252,375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</a:tr>
              <a:tr h="22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Matériel et inventaire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1.00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</a:tr>
              <a:tr h="22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Équipement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$99,770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1.00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</a:tr>
              <a:tr h="22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Frais de gestion 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$33,338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1.00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/>
                </a:tc>
              </a:tr>
              <a:tr h="22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Frais divers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$145,480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1.00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$700,088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$256,155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$255,452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2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DÉBITS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CRÉDITS</a:t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Revenus de subvention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500,000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Encaisse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500,000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Dépenses de subvention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256,155 x 50%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Encaisse 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256,155 </a:t>
                      </a: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x 50%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Revenus de subvention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243,845 </a:t>
                      </a: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x 50%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Écritures de fin d’année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Subventions reçues d’avance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rgbClr val="4D88A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243,845 x 50%</a:t>
                      </a:r>
                      <a:endParaRPr sz="1000">
                        <a:solidFill>
                          <a:srgbClr val="4D88A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28800" marB="28800" marR="28575" marL="28575" anchor="ctr">
                    <a:lnL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vMerge="1"/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7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Chose que j’aurais aimé savoir</a:t>
            </a:r>
            <a:endParaRPr/>
          </a:p>
        </p:txBody>
      </p:sp>
      <p:sp>
        <p:nvSpPr>
          <p:cNvPr id="629" name="Google Shape;629;p77"/>
          <p:cNvSpPr txBox="1"/>
          <p:nvPr>
            <p:ph idx="4294967295" type="subTitle"/>
          </p:nvPr>
        </p:nvSpPr>
        <p:spPr>
          <a:xfrm>
            <a:off x="490250" y="3878426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Ou comment éviter les mauvaises surprises</a:t>
            </a:r>
            <a:r>
              <a:rPr lang="en-GB"/>
              <a:t>?</a:t>
            </a:r>
            <a:endParaRPr/>
          </a:p>
        </p:txBody>
      </p:sp>
      <p:sp>
        <p:nvSpPr>
          <p:cNvPr id="630" name="Google Shape;630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1.Le processus</a:t>
            </a:r>
            <a:endParaRPr/>
          </a:p>
        </p:txBody>
      </p:sp>
      <p:sp>
        <p:nvSpPr>
          <p:cNvPr id="442" name="Google Shape;442;p51"/>
          <p:cNvSpPr txBox="1"/>
          <p:nvPr>
            <p:ph idx="4294967295" type="subTitle"/>
          </p:nvPr>
        </p:nvSpPr>
        <p:spPr>
          <a:xfrm>
            <a:off x="451950" y="365925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D9D9D9"/>
                </a:solidFill>
              </a:rPr>
              <a:t>Gérer des subventions de A-Z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443" name="Google Shape;443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tips</a:t>
            </a:r>
            <a:endParaRPr/>
          </a:p>
        </p:txBody>
      </p:sp>
      <p:sp>
        <p:nvSpPr>
          <p:cNvPr id="636" name="Google Shape;636;p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Liste de documents à remettre (guide + formulaire + budget)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 connecter au portail = à faire en premier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Rédiger sur un document de travail (pertes d’information)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Limite de mots ou de caractères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Utiliser les Annexes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Portail du Canada = toujours un problème le jour de remise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Utiliser le guide pour répondre (critères évaluation + contenu)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Demander des définitions si pas disponible (i.e. insécurité alimentaire)</a:t>
            </a:r>
            <a:endParaRPr/>
          </a:p>
        </p:txBody>
      </p:sp>
      <p:sp>
        <p:nvSpPr>
          <p:cNvPr id="637" name="Google Shape;637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49" name="Google Shape;449;p5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4386" r="14393" t="0"/>
          <a:stretch/>
        </p:blipFill>
        <p:spPr>
          <a:xfrm>
            <a:off x="18925" y="0"/>
            <a:ext cx="3663301" cy="5143501"/>
          </a:xfrm>
          <a:prstGeom prst="rect">
            <a:avLst/>
          </a:prstGeom>
        </p:spPr>
      </p:pic>
      <p:sp>
        <p:nvSpPr>
          <p:cNvPr id="450" name="Google Shape;450;p52"/>
          <p:cNvSpPr txBox="1"/>
          <p:nvPr>
            <p:ph type="title"/>
          </p:nvPr>
        </p:nvSpPr>
        <p:spPr>
          <a:xfrm>
            <a:off x="4158100" y="466600"/>
            <a:ext cx="4529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Planification </a:t>
            </a:r>
            <a:endParaRPr/>
          </a:p>
        </p:txBody>
      </p:sp>
      <p:sp>
        <p:nvSpPr>
          <p:cNvPr id="451" name="Google Shape;451;p52"/>
          <p:cNvSpPr txBox="1"/>
          <p:nvPr>
            <p:ph idx="1" type="body"/>
          </p:nvPr>
        </p:nvSpPr>
        <p:spPr>
          <a:xfrm>
            <a:off x="4297575" y="1908275"/>
            <a:ext cx="4390200" cy="26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12-24 mois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Prévisions financières: Montant visé (dons, subventions, revenus, campagnes, etc.)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Prévoir les dépenses en rh pour les revenus et dons/subventions. 1$ dépensé = minimum 3$ revenu.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Minimum 1 jour par semaine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 autres ça ressemble à quoi?</a:t>
            </a:r>
            <a:endParaRPr/>
          </a:p>
        </p:txBody>
      </p:sp>
      <p:sp>
        <p:nvSpPr>
          <p:cNvPr id="457" name="Google Shape;45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458" name="Google Shape;458;p53"/>
          <p:cNvGraphicFramePr/>
          <p:nvPr/>
        </p:nvGraphicFramePr>
        <p:xfrm>
          <a:off x="410613" y="1131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{F844FBD6-6CC8-43EC-939A-31507541565F}</a:tableStyleId>
              </a:tblPr>
              <a:tblGrid>
                <a:gridCol w="1987450"/>
                <a:gridCol w="1477775"/>
                <a:gridCol w="1477775"/>
                <a:gridCol w="1477775"/>
                <a:gridCol w="1477775"/>
              </a:tblGrid>
              <a:tr h="812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91425" marB="91425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Santropol</a:t>
                      </a:r>
                      <a:endParaRPr b="1" sz="13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Moisson Outaouais</a:t>
                      </a:r>
                      <a:endParaRPr b="1" sz="13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Rencontres Cuisines</a:t>
                      </a:r>
                      <a:endParaRPr b="1" sz="13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Ouranos</a:t>
                      </a:r>
                      <a:endParaRPr b="1" sz="13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9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Ratio Subvention/Dépense</a:t>
                      </a:r>
                      <a:endParaRPr b="1"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27%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16%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51%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41%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9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Ratio Don/Dépense</a:t>
                      </a:r>
                      <a:endParaRPr b="1"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18%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28%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15%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4%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9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Fondations</a:t>
                      </a:r>
                      <a:endParaRPr b="1"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37%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8%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28%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529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Activités de financement</a:t>
                      </a:r>
                      <a:endParaRPr b="1"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0%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38%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0%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529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Ratio revenu/dépenses</a:t>
                      </a:r>
                      <a:endParaRPr b="1" sz="1200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19%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10%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3%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55%</a:t>
                      </a:r>
                      <a:endParaRPr sz="12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Outils disponibles</a:t>
            </a:r>
            <a:endParaRPr/>
          </a:p>
        </p:txBody>
      </p:sp>
      <p:sp>
        <p:nvSpPr>
          <p:cNvPr id="464" name="Google Shape;464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u="sng">
                <a:solidFill>
                  <a:schemeClr val="hlink"/>
                </a:solidFill>
                <a:hlinkClick r:id="rId3"/>
              </a:rPr>
              <a:t>Previsio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Gratuit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Simple - peu de fonctionnalités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3 ans max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u="sng">
                <a:solidFill>
                  <a:schemeClr val="hlink"/>
                </a:solidFill>
                <a:hlinkClick r:id="rId4"/>
              </a:rPr>
              <a:t>Slidebean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Gratuit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Besoin de créer des formules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7 ans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u="sng">
                <a:solidFill>
                  <a:schemeClr val="hlink"/>
                </a:solidFill>
                <a:hlinkClick r:id="rId5"/>
              </a:rPr>
              <a:t>Budgeto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180$/an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Plus avancé (associer une subvention à une dépense)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5 ans</a:t>
            </a:r>
            <a:endParaRPr/>
          </a:p>
        </p:txBody>
      </p:sp>
      <p:sp>
        <p:nvSpPr>
          <p:cNvPr id="465" name="Google Shape;465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71" name="Google Shape;47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1650"/>
            <a:ext cx="8839204" cy="23047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Avant d’appliquer: la veille</a:t>
            </a:r>
            <a:endParaRPr/>
          </a:p>
        </p:txBody>
      </p:sp>
      <p:sp>
        <p:nvSpPr>
          <p:cNvPr id="477" name="Google Shape;477;p56"/>
          <p:cNvSpPr txBox="1"/>
          <p:nvPr>
            <p:ph idx="4294967295" type="subTitle"/>
          </p:nvPr>
        </p:nvSpPr>
        <p:spPr>
          <a:xfrm>
            <a:off x="490250" y="361355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CECAD1"/>
                </a:solidFill>
              </a:rPr>
              <a:t>Les outils et les activités</a:t>
            </a:r>
            <a:endParaRPr>
              <a:solidFill>
                <a:srgbClr val="CECAD1"/>
              </a:solidFill>
            </a:endParaRPr>
          </a:p>
        </p:txBody>
      </p:sp>
      <p:sp>
        <p:nvSpPr>
          <p:cNvPr id="478" name="Google Shape;478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84" name="Google Shape;48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25" y="647700"/>
            <a:ext cx="9144000" cy="38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splanade">
  <a:themeElements>
    <a:clrScheme name="Simple Light">
      <a:dk1>
        <a:srgbClr val="000000"/>
      </a:dk1>
      <a:lt1>
        <a:srgbClr val="FFFFFF"/>
      </a:lt1>
      <a:dk2>
        <a:srgbClr val="1D2626"/>
      </a:dk2>
      <a:lt2>
        <a:srgbClr val="434343"/>
      </a:lt2>
      <a:accent1>
        <a:srgbClr val="0E3954"/>
      </a:accent1>
      <a:accent2>
        <a:srgbClr val="F49739"/>
      </a:accent2>
      <a:accent3>
        <a:srgbClr val="248D8C"/>
      </a:accent3>
      <a:accent4>
        <a:srgbClr val="85C8BA"/>
      </a:accent4>
      <a:accent5>
        <a:srgbClr val="EC663B"/>
      </a:accent5>
      <a:accent6>
        <a:srgbClr val="F5F6F7"/>
      </a:accent6>
      <a:hlink>
        <a:srgbClr val="248D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